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65" r:id="rId4"/>
    <p:sldId id="266"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83" d="100"/>
          <a:sy n="83" d="100"/>
        </p:scale>
        <p:origin x="595"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43AB3-16A4-4399-2799-719CD20578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79F293-E7C7-9235-D3FC-0AE2184F7F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FCAAF2-8400-86DA-D838-950E11B31D9F}"/>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48FDC029-5D16-75B5-8425-5E9464AB4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82BB9-F512-4460-8A2C-591D59D2A390}"/>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34665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833-2E2A-5935-1B56-2DE9ECB1D0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3ED103-FE7D-BF2E-05B1-F3DE36E47C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1B28F-EF44-4791-BF6D-8CD08C25DB01}"/>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035BF4C1-4C7D-4220-F573-E01B8B1994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71DC6-4D06-F2D1-B94D-BA77BC79917E}"/>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3256549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C398AB-3E30-2F6B-4B78-C09F20C104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DFE5CB-5452-0E14-D930-941990C162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6D568F-D14F-8F30-AFD1-500329F6E048}"/>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32F2BC47-654E-4B65-B8FE-8A9D91240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65543-6C8F-D4A1-6263-48B8A0D86671}"/>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83014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9978F-D6E4-AC59-C3FB-D20950FFDC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591250-5964-43C1-9CCF-D79FA1BE12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87EF4-B836-42B1-C696-F605759133DE}"/>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EE704CB9-DC08-69FC-C936-74890A468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0BC5A4-4899-0650-3FD7-52A326AAB6C1}"/>
              </a:ext>
            </a:extLst>
          </p:cNvPr>
          <p:cNvSpPr>
            <a:spLocks noGrp="1"/>
          </p:cNvSpPr>
          <p:nvPr>
            <p:ph type="sldNum" sz="quarter" idx="12"/>
          </p:nvPr>
        </p:nvSpPr>
        <p:spPr/>
        <p:txBody>
          <a:bodyPr/>
          <a:lstStyle/>
          <a:p>
            <a:fld id="{7C29AA4F-4D08-48E9-9C47-C5C2BDAE0E88}" type="slidenum">
              <a:rPr lang="en-US" smtClean="0"/>
              <a:t>‹#›</a:t>
            </a:fld>
            <a:endParaRPr lang="en-US"/>
          </a:p>
        </p:txBody>
      </p:sp>
      <p:pic>
        <p:nvPicPr>
          <p:cNvPr id="7" name="Picture 1">
            <a:extLst>
              <a:ext uri="{FF2B5EF4-FFF2-40B4-BE49-F238E27FC236}">
                <a16:creationId xmlns:a16="http://schemas.microsoft.com/office/drawing/2014/main" id="{EEC313EB-11F6-3BD3-D8B8-0BBE989D4D70}"/>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720212" y="637733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624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AB245-2F00-FF9F-3154-CB53B18FFA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F7F2EA-2827-3841-1805-EFE7B18A30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7796C0-6BC4-BF3B-F473-62E0B67092DA}"/>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96BC9246-3DD3-9B73-78BE-A1C2C36BB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68290-2710-4836-0E9E-2D90853423AE}"/>
              </a:ext>
            </a:extLst>
          </p:cNvPr>
          <p:cNvSpPr>
            <a:spLocks noGrp="1"/>
          </p:cNvSpPr>
          <p:nvPr>
            <p:ph type="sldNum" sz="quarter" idx="12"/>
          </p:nvPr>
        </p:nvSpPr>
        <p:spPr/>
        <p:txBody>
          <a:bodyPr/>
          <a:lstStyle/>
          <a:p>
            <a:fld id="{7C29AA4F-4D08-48E9-9C47-C5C2BDAE0E88}" type="slidenum">
              <a:rPr lang="en-US" smtClean="0"/>
              <a:t>‹#›</a:t>
            </a:fld>
            <a:endParaRPr lang="en-US"/>
          </a:p>
        </p:txBody>
      </p:sp>
      <p:pic>
        <p:nvPicPr>
          <p:cNvPr id="7" name="Picture 1">
            <a:extLst>
              <a:ext uri="{FF2B5EF4-FFF2-40B4-BE49-F238E27FC236}">
                <a16:creationId xmlns:a16="http://schemas.microsoft.com/office/drawing/2014/main" id="{CA1CFD7B-5401-4E07-0BBB-15D900C1E2C1}"/>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9398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56642-896B-D77F-77E7-5043F80315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192F2-4145-29C7-0270-1745863E63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0C13F5-F553-1295-8786-FB44A43B30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67D8E2-C0F1-49D8-8E45-387D7B758509}"/>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6" name="Footer Placeholder 5">
            <a:extLst>
              <a:ext uri="{FF2B5EF4-FFF2-40B4-BE49-F238E27FC236}">
                <a16:creationId xmlns:a16="http://schemas.microsoft.com/office/drawing/2014/main" id="{0B1AB01F-D647-8CCD-5631-B0CA15B5B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FC1BB3-A111-2A1E-82B0-C2B14137EA6E}"/>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749477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83A97-F4D5-3D60-6DA8-99613F5EF8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643FB0-50E6-2CFA-7B64-88D696A7AA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4FDDE6-49FD-9ACA-79A2-90A56B330E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3BC881-1F18-26C1-E29F-E2203BACE0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CA9CFF-1436-EE62-BF15-E0C104F78B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10FA8A-24A5-4CCE-A192-5D18D4CF190D}"/>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8" name="Footer Placeholder 7">
            <a:extLst>
              <a:ext uri="{FF2B5EF4-FFF2-40B4-BE49-F238E27FC236}">
                <a16:creationId xmlns:a16="http://schemas.microsoft.com/office/drawing/2014/main" id="{C3FE2CAF-EA54-5C31-CB7A-7906E976EA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ED9914-ECAD-0141-2545-845F1EFB78D1}"/>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3778285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50836-504C-0097-3995-4A6FB2CDDE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0D1326-ECF9-3EF8-9DFD-55CC607A54DD}"/>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4" name="Footer Placeholder 3">
            <a:extLst>
              <a:ext uri="{FF2B5EF4-FFF2-40B4-BE49-F238E27FC236}">
                <a16:creationId xmlns:a16="http://schemas.microsoft.com/office/drawing/2014/main" id="{00345CBB-7C26-787A-5D70-CB31FA5D8A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1F718E-7773-D885-0AA6-CA6E2C5719A5}"/>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46714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F8C9AC-58C6-51DB-8EB3-996BD6A49577}"/>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3" name="Footer Placeholder 2">
            <a:extLst>
              <a:ext uri="{FF2B5EF4-FFF2-40B4-BE49-F238E27FC236}">
                <a16:creationId xmlns:a16="http://schemas.microsoft.com/office/drawing/2014/main" id="{BFBF181F-57DB-C18D-6640-F0C133180D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179EF9-181A-789F-45B6-741B252D820B}"/>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463210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FFF30-79C1-6171-A538-DBF03964B5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DBB29D-57CF-4343-B761-64BE5644D7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2F1239-0B73-D4C5-5701-9D66B2DFE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58438C-A092-9B0C-7A04-1D2A030D8421}"/>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6" name="Footer Placeholder 5">
            <a:extLst>
              <a:ext uri="{FF2B5EF4-FFF2-40B4-BE49-F238E27FC236}">
                <a16:creationId xmlns:a16="http://schemas.microsoft.com/office/drawing/2014/main" id="{908B6E10-5737-661D-33E3-5043041F43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A7EC9F-8512-F881-D3F0-00D4E0251B0F}"/>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573912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4D5-044E-9E77-6D7B-85C3DE3D63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9F4B96-3E1D-BF61-A770-2FD4688D15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3ED6AF-57C1-A2C1-7430-ACF84C7512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5CB8C3-D497-AB66-8E21-758F25423D7D}"/>
              </a:ext>
            </a:extLst>
          </p:cNvPr>
          <p:cNvSpPr>
            <a:spLocks noGrp="1"/>
          </p:cNvSpPr>
          <p:nvPr>
            <p:ph type="dt" sz="half" idx="10"/>
          </p:nvPr>
        </p:nvSpPr>
        <p:spPr/>
        <p:txBody>
          <a:bodyPr/>
          <a:lstStyle/>
          <a:p>
            <a:fld id="{E77AA315-D409-4D8D-BA39-956A27801927}" type="datetimeFigureOut">
              <a:rPr lang="en-US" smtClean="0"/>
              <a:t>7/2/2025</a:t>
            </a:fld>
            <a:endParaRPr lang="en-US"/>
          </a:p>
        </p:txBody>
      </p:sp>
      <p:sp>
        <p:nvSpPr>
          <p:cNvPr id="6" name="Footer Placeholder 5">
            <a:extLst>
              <a:ext uri="{FF2B5EF4-FFF2-40B4-BE49-F238E27FC236}">
                <a16:creationId xmlns:a16="http://schemas.microsoft.com/office/drawing/2014/main" id="{E76F9412-1307-56FB-C59C-BD99EE9FB3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497D2A-E009-2770-6078-0112F3F886E9}"/>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1134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A8D065-AA28-8BC5-1603-E3983C3AC6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9962D4-BEA3-DBC9-4A6C-E2BEF7AEFC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2A9B1-6EAF-3DD2-293E-5F09EBA609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AA315-D409-4D8D-BA39-956A27801927}" type="datetimeFigureOut">
              <a:rPr lang="en-US" smtClean="0"/>
              <a:t>7/2/2025</a:t>
            </a:fld>
            <a:endParaRPr lang="en-US"/>
          </a:p>
        </p:txBody>
      </p:sp>
      <p:sp>
        <p:nvSpPr>
          <p:cNvPr id="5" name="Footer Placeholder 4">
            <a:extLst>
              <a:ext uri="{FF2B5EF4-FFF2-40B4-BE49-F238E27FC236}">
                <a16:creationId xmlns:a16="http://schemas.microsoft.com/office/drawing/2014/main" id="{036A0B56-AA3B-D463-827C-D72F410139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6467A7-1AD2-D335-0472-47CE1A11F9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9AA4F-4D08-48E9-9C47-C5C2BDAE0E88}" type="slidenum">
              <a:rPr lang="en-US" smtClean="0"/>
              <a:t>‹#›</a:t>
            </a:fld>
            <a:endParaRPr lang="en-US"/>
          </a:p>
        </p:txBody>
      </p:sp>
      <p:sp>
        <p:nvSpPr>
          <p:cNvPr id="8" name="TextBox 7">
            <a:extLst>
              <a:ext uri="{FF2B5EF4-FFF2-40B4-BE49-F238E27FC236}">
                <a16:creationId xmlns:a16="http://schemas.microsoft.com/office/drawing/2014/main" id="{B463A461-3B21-3FC2-76D9-A1DDE5FF27FB}"/>
              </a:ext>
            </a:extLst>
          </p:cNvPr>
          <p:cNvSpPr txBox="1"/>
          <p:nvPr userDrawn="1">
            <p:extLst>
              <p:ext uri="{1162E1C5-73C7-4A58-AE30-91384D911F3F}">
                <p184:classification xmlns:p184="http://schemas.microsoft.com/office/powerpoint/2018/4/main" val="ftr"/>
              </p:ext>
            </p:extLst>
          </p:nvPr>
        </p:nvSpPr>
        <p:spPr>
          <a:xfrm>
            <a:off x="5719763" y="6626860"/>
            <a:ext cx="784288" cy="167640"/>
          </a:xfrm>
          <a:prstGeom prst="rect">
            <a:avLst/>
          </a:prstGeom>
        </p:spPr>
        <p:txBody>
          <a:bodyPr horzOverflow="overflow" lIns="0" tIns="0" rIns="0" bIns="0">
            <a:spAutoFit/>
          </a:bodyPr>
          <a:lstStyle/>
          <a:p>
            <a:pPr algn="l"/>
            <a:r>
              <a:rPr lang="en-US" sz="1100">
                <a:solidFill>
                  <a:srgbClr val="000000"/>
                </a:solidFill>
                <a:latin typeface="Calibri" panose="020F0502020204030204" pitchFamily="34" charset="0"/>
                <a:ea typeface="Calibri" panose="020F0502020204030204" pitchFamily="34" charset="0"/>
                <a:cs typeface="Calibri" panose="020F0502020204030204" pitchFamily="34" charset="0"/>
              </a:rPr>
              <a:t>AEG_Internal</a:t>
            </a:r>
          </a:p>
        </p:txBody>
      </p:sp>
    </p:spTree>
    <p:extLst>
      <p:ext uri="{BB962C8B-B14F-4D97-AF65-F5344CB8AC3E}">
        <p14:creationId xmlns:p14="http://schemas.microsoft.com/office/powerpoint/2010/main" val="3963546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20421C73-155D-DDEB-44CD-4D7173778417}"/>
              </a:ext>
            </a:extLst>
          </p:cNvPr>
          <p:cNvSpPr>
            <a:spLocks noGrp="1"/>
          </p:cNvSpPr>
          <p:nvPr>
            <p:ph idx="1"/>
          </p:nvPr>
        </p:nvSpPr>
        <p:spPr>
          <a:xfrm>
            <a:off x="5116497" y="972104"/>
            <a:ext cx="1959006" cy="506028"/>
          </a:xfrm>
        </p:spPr>
        <p:txBody>
          <a:bodyPr>
            <a:normAutofit/>
          </a:bodyPr>
          <a:lstStyle/>
          <a:p>
            <a:pPr marL="0" indent="0" algn="ctr">
              <a:buNone/>
            </a:pPr>
            <a:r>
              <a:rPr lang="ar-EG" sz="2000" b="1" i="0" dirty="0">
                <a:solidFill>
                  <a:srgbClr val="2425AA"/>
                </a:solidFill>
                <a:effectLst/>
                <a:latin typeface="SourceSansPro Regular"/>
              </a:rPr>
              <a:t>افراد</a:t>
            </a:r>
            <a:endParaRPr lang="en-US" sz="2000" dirty="0"/>
          </a:p>
        </p:txBody>
      </p:sp>
      <p:grpSp>
        <p:nvGrpSpPr>
          <p:cNvPr id="6" name="Group 5">
            <a:extLst>
              <a:ext uri="{FF2B5EF4-FFF2-40B4-BE49-F238E27FC236}">
                <a16:creationId xmlns:a16="http://schemas.microsoft.com/office/drawing/2014/main" id="{9EDAB48C-B05C-CEA6-FB8C-6F72F2EF5C0D}"/>
              </a:ext>
            </a:extLst>
          </p:cNvPr>
          <p:cNvGrpSpPr/>
          <p:nvPr/>
        </p:nvGrpSpPr>
        <p:grpSpPr>
          <a:xfrm>
            <a:off x="196997" y="1232937"/>
            <a:ext cx="11798004" cy="4872188"/>
            <a:chOff x="196998" y="1581113"/>
            <a:chExt cx="11798004" cy="4872188"/>
          </a:xfrm>
        </p:grpSpPr>
        <p:sp>
          <p:nvSpPr>
            <p:cNvPr id="7" name="TextBox 6">
              <a:extLst>
                <a:ext uri="{FF2B5EF4-FFF2-40B4-BE49-F238E27FC236}">
                  <a16:creationId xmlns:a16="http://schemas.microsoft.com/office/drawing/2014/main" id="{66EDCF05-9077-C00F-15FA-0BCB17F4D77D}"/>
                </a:ext>
              </a:extLst>
            </p:cNvPr>
            <p:cNvSpPr txBox="1"/>
            <p:nvPr/>
          </p:nvSpPr>
          <p:spPr>
            <a:xfrm>
              <a:off x="899741" y="2432482"/>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التأمين الطبي</a:t>
              </a:r>
              <a:endParaRPr lang="en-US" sz="1200" dirty="0">
                <a:solidFill>
                  <a:srgbClr val="2425AA"/>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88B60B9-EDB0-85F3-06FD-3401EEEDE6D6}"/>
                </a:ext>
              </a:extLst>
            </p:cNvPr>
            <p:cNvPicPr>
              <a:picLocks noChangeAspect="1"/>
            </p:cNvPicPr>
            <p:nvPr/>
          </p:nvPicPr>
          <p:blipFill>
            <a:blip r:embed="rId2"/>
            <a:stretch>
              <a:fillRect/>
            </a:stretch>
          </p:blipFill>
          <p:spPr>
            <a:xfrm>
              <a:off x="899741" y="1597660"/>
              <a:ext cx="936000" cy="954000"/>
            </a:xfrm>
            <a:prstGeom prst="rect">
              <a:avLst/>
            </a:prstGeom>
          </p:spPr>
        </p:pic>
        <p:sp>
          <p:nvSpPr>
            <p:cNvPr id="9" name="TextBox 8">
              <a:extLst>
                <a:ext uri="{FF2B5EF4-FFF2-40B4-BE49-F238E27FC236}">
                  <a16:creationId xmlns:a16="http://schemas.microsoft.com/office/drawing/2014/main" id="{E9CCE682-4D14-6FA1-C313-582228ECCF71}"/>
                </a:ext>
              </a:extLst>
            </p:cNvPr>
            <p:cNvSpPr txBox="1"/>
            <p:nvPr/>
          </p:nvSpPr>
          <p:spPr>
            <a:xfrm>
              <a:off x="196998" y="3002339"/>
              <a:ext cx="2341486" cy="1015663"/>
            </a:xfrm>
            <a:prstGeom prst="rect">
              <a:avLst/>
            </a:prstGeom>
            <a:noFill/>
          </p:spPr>
          <p:txBody>
            <a:bodyPr wrap="square">
              <a:spAutoFit/>
            </a:bodyPr>
            <a:lstStyle/>
            <a:p>
              <a:pPr marL="342900" indent="-342900" algn="r" rtl="1">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الطبي المحلي</a:t>
              </a:r>
              <a:endParaRPr lang="en-US" sz="1000" b="1" dirty="0">
                <a:solidFill>
                  <a:srgbClr val="2425AA"/>
                </a:solidFill>
                <a:latin typeface="Arial" panose="020B0604020202020204" pitchFamily="34" charset="0"/>
                <a:cs typeface="Arial" panose="020B0604020202020204" pitchFamily="34" charset="0"/>
              </a:endParaRPr>
            </a:p>
            <a:p>
              <a:pPr algn="r" fontAlgn="base"/>
              <a:r>
                <a:rPr lang="ar-EG" sz="1000" dirty="0">
                  <a:effectLst/>
                  <a:latin typeface="inherit"/>
                </a:rPr>
                <a:t>خطط توفر لك ولعائلتك خدمات رعاية طبية عالية الجودة مع الاستفادة من تطبيق مخصص على الهاتف لتكون أقرب إلى جميع الخدمات التي تحتاجها.</a:t>
              </a:r>
            </a:p>
            <a:p>
              <a:pPr algn="r"/>
              <a:br>
                <a:rPr lang="ar-EG" sz="1000" b="0" i="0" dirty="0">
                  <a:solidFill>
                    <a:srgbClr val="212529"/>
                  </a:solidFill>
                  <a:effectLst/>
                  <a:latin typeface="SourceSansPro Regular"/>
                </a:rPr>
              </a:br>
              <a:endParaRPr lang="en-US" sz="1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55BB339-AFE2-EFC1-DA6F-D3C2B9849CB9}"/>
                </a:ext>
              </a:extLst>
            </p:cNvPr>
            <p:cNvSpPr txBox="1"/>
            <p:nvPr/>
          </p:nvSpPr>
          <p:spPr>
            <a:xfrm>
              <a:off x="196998" y="4130468"/>
              <a:ext cx="2423604" cy="1323439"/>
            </a:xfrm>
            <a:prstGeom prst="rect">
              <a:avLst/>
            </a:prstGeom>
            <a:noFill/>
          </p:spPr>
          <p:txBody>
            <a:bodyPr wrap="square">
              <a:spAutoFit/>
            </a:bodyPr>
            <a:lstStyle/>
            <a:p>
              <a:pPr marL="342900" indent="-342900" algn="r" rtl="1">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الطبي العالمي</a:t>
              </a:r>
              <a:endParaRPr lang="en-US" sz="1000" b="1" dirty="0">
                <a:solidFill>
                  <a:srgbClr val="2425AA"/>
                </a:solidFill>
                <a:latin typeface="Arial" panose="020B0604020202020204" pitchFamily="34" charset="0"/>
                <a:cs typeface="Arial" panose="020B0604020202020204" pitchFamily="34" charset="0"/>
              </a:endParaRPr>
            </a:p>
            <a:p>
              <a:pPr algn="just" fontAlgn="base"/>
              <a:r>
                <a:rPr lang="ar-EG" sz="1000" dirty="0">
                  <a:effectLst/>
                  <a:latin typeface="inherit"/>
                </a:rPr>
                <a:t>خطط توفر لك راحة البال مع خدمات الرعاية الطبية التي تحتاجها للسفر في جميع أنحاء العالم لتحصل أنت وعائلتك على العناية التي تستحقونها. مجموعة من أربع خطط مع تطبيق مخصص على الهاتف لتكون أقرب إلى الكثير من خدمات الرعاية الطبية.</a:t>
              </a:r>
            </a:p>
            <a:p>
              <a:br>
                <a:rPr lang="ar-EG" sz="1000" b="0" i="0" dirty="0">
                  <a:solidFill>
                    <a:srgbClr val="212529"/>
                  </a:solidFill>
                  <a:effectLst/>
                  <a:latin typeface="SourceSansPro Regular"/>
                </a:rPr>
              </a:br>
              <a:endParaRPr lang="en-US" sz="1000" dirty="0">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8299DF5B-6B42-CF2D-9453-0C0692337EE3}"/>
                </a:ext>
              </a:extLst>
            </p:cNvPr>
            <p:cNvPicPr>
              <a:picLocks noChangeAspect="1"/>
            </p:cNvPicPr>
            <p:nvPr/>
          </p:nvPicPr>
          <p:blipFill>
            <a:blip r:embed="rId3"/>
            <a:stretch>
              <a:fillRect/>
            </a:stretch>
          </p:blipFill>
          <p:spPr>
            <a:xfrm>
              <a:off x="4512328" y="1581113"/>
              <a:ext cx="1208339" cy="987094"/>
            </a:xfrm>
            <a:prstGeom prst="rect">
              <a:avLst/>
            </a:prstGeom>
          </p:spPr>
        </p:pic>
        <p:sp>
          <p:nvSpPr>
            <p:cNvPr id="12" name="TextBox 11">
              <a:extLst>
                <a:ext uri="{FF2B5EF4-FFF2-40B4-BE49-F238E27FC236}">
                  <a16:creationId xmlns:a16="http://schemas.microsoft.com/office/drawing/2014/main" id="{33300D05-CC8A-2776-72AE-32A66B7C5E08}"/>
                </a:ext>
              </a:extLst>
            </p:cNvPr>
            <p:cNvSpPr txBox="1"/>
            <p:nvPr/>
          </p:nvSpPr>
          <p:spPr>
            <a:xfrm>
              <a:off x="2664484" y="2653791"/>
              <a:ext cx="4101594" cy="2246769"/>
            </a:xfrm>
            <a:prstGeom prst="rect">
              <a:avLst/>
            </a:prstGeom>
            <a:noFill/>
          </p:spPr>
          <p:txBody>
            <a:bodyPr wrap="square">
              <a:spAutoFit/>
            </a:bodyPr>
            <a:lstStyle/>
            <a:p>
              <a:pPr marL="285750" indent="-285750" algn="r" rtl="1">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Life Protect</a:t>
              </a:r>
            </a:p>
            <a:p>
              <a:pPr algn="r" rtl="1"/>
              <a:r>
                <a:rPr lang="ar-EG" sz="1000" dirty="0">
                  <a:latin typeface="Arial" panose="020B0604020202020204" pitchFamily="34" charset="0"/>
                  <a:cs typeface="Arial" panose="020B0604020202020204" pitchFamily="34" charset="0"/>
                </a:rPr>
                <a:t>هى خطة حماية تضمن لعائلتك الدعم المادي الذي يحتاجونه في حالة الوفاة.</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الرئيسيه:</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دفع مبلغ التأمين في حالة وفاة عائل الأسرة وتمتد الوثيقة لما لا يقل عن خمسة سنوات وحتى مدة أقصاها عشرون عاماً.</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التأمينية الإضافية الاختيارية:</a:t>
              </a:r>
            </a:p>
            <a:p>
              <a:pPr marL="171450" indent="-171450" algn="r" rtl="1">
                <a:buFont typeface="Arial" panose="020B0604020202020204" pitchFamily="34" charset="0"/>
                <a:buChar char="•"/>
              </a:pPr>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دفع مبلغ التأمين في حالة الإصابة بالعجز الكلي الدائم الناجم عن مرض أو حادث</a:t>
              </a:r>
            </a:p>
            <a:p>
              <a:pPr algn="r" rtl="1"/>
              <a:r>
                <a:rPr lang="ar-EG" sz="1000" dirty="0">
                  <a:latin typeface="Arial" panose="020B0604020202020204" pitchFamily="34" charset="0"/>
                  <a:cs typeface="Arial" panose="020B0604020202020204" pitchFamily="34" charset="0"/>
                </a:rPr>
                <a:t>✓ دفع مبلغ التأمين في حالة الإصابة بأحد الامراض الحرجة</a:t>
              </a:r>
            </a:p>
            <a:p>
              <a:pPr algn="r" rtl="1"/>
              <a:r>
                <a:rPr lang="ar-EG" sz="1000" dirty="0">
                  <a:latin typeface="Arial" panose="020B0604020202020204" pitchFamily="34" charset="0"/>
                  <a:cs typeface="Arial" panose="020B0604020202020204" pitchFamily="34" charset="0"/>
                </a:rPr>
                <a:t>✓ دفع مبلغ التأمين في حالة الوفاة بسبب حادث</a:t>
              </a:r>
            </a:p>
            <a:p>
              <a:endParaRPr lang="ar-EG" sz="10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4E679AEF-AE02-9268-8DB4-EBB438E51B04}"/>
                </a:ext>
              </a:extLst>
            </p:cNvPr>
            <p:cNvSpPr txBox="1">
              <a:spLocks/>
            </p:cNvSpPr>
            <p:nvPr/>
          </p:nvSpPr>
          <p:spPr>
            <a:xfrm>
              <a:off x="2780145" y="4654688"/>
              <a:ext cx="3971638" cy="17986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r" rtl="1"/>
              <a:r>
                <a:rPr lang="en-US" sz="1000" b="1" dirty="0">
                  <a:solidFill>
                    <a:srgbClr val="2425AA"/>
                  </a:solidFill>
                  <a:latin typeface="Arial" panose="020B0604020202020204" pitchFamily="34" charset="0"/>
                  <a:cs typeface="Arial" panose="020B0604020202020204" pitchFamily="34" charset="0"/>
                </a:rPr>
                <a:t>Life Protect +</a:t>
              </a: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تم تصميم هذه الخطة للمقترضين الذين يخططون للحصول على قروض ويطلب منهم الحصول على خطة لحماية القرض.</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المزايا الرئيسيه:</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 برنامج تأميني لتوفير الحماية للأعمال التجارية والمقرضين في حالة تعرض المقترض للوفاة لأي سبب، وتمتد الوثيقة لما لا تقل عن سنة ولمدة لا تزيد عن عشرين عاماً.</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المزايا الإضافية الاختيارية:</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 حماية الأعمال التجارية والمقرضين في حالة تعرض المقترض للإصابة بالعجز الكلي الدائم الناجم عن مرض أو حادث.</a:t>
              </a:r>
              <a:endParaRPr lang="en-US" sz="1000" dirty="0">
                <a:latin typeface="Arial" panose="020B0604020202020204" pitchFamily="34" charset="0"/>
                <a:cs typeface="Arial" panose="020B0604020202020204" pitchFamily="34" charset="0"/>
              </a:endParaRPr>
            </a:p>
          </p:txBody>
        </p:sp>
        <p:pic>
          <p:nvPicPr>
            <p:cNvPr id="14" name="Content Placeholder 3">
              <a:extLst>
                <a:ext uri="{FF2B5EF4-FFF2-40B4-BE49-F238E27FC236}">
                  <a16:creationId xmlns:a16="http://schemas.microsoft.com/office/drawing/2014/main" id="{88B3589C-8D87-F62E-DC4F-1AB7ABE66746}"/>
                </a:ext>
              </a:extLst>
            </p:cNvPr>
            <p:cNvPicPr>
              <a:picLocks noChangeAspect="1"/>
            </p:cNvPicPr>
            <p:nvPr/>
          </p:nvPicPr>
          <p:blipFill rotWithShape="1">
            <a:blip r:embed="rId4"/>
            <a:srcRect t="13637" b="23369"/>
            <a:stretch/>
          </p:blipFill>
          <p:spPr>
            <a:xfrm>
              <a:off x="10543172" y="1621048"/>
              <a:ext cx="1188000" cy="811434"/>
            </a:xfrm>
            <a:prstGeom prst="rect">
              <a:avLst/>
            </a:prstGeom>
          </p:spPr>
        </p:pic>
        <p:sp>
          <p:nvSpPr>
            <p:cNvPr id="15" name="TextBox 14">
              <a:extLst>
                <a:ext uri="{FF2B5EF4-FFF2-40B4-BE49-F238E27FC236}">
                  <a16:creationId xmlns:a16="http://schemas.microsoft.com/office/drawing/2014/main" id="{928E7349-052E-4460-0F0B-C518A25E7025}"/>
                </a:ext>
              </a:extLst>
            </p:cNvPr>
            <p:cNvSpPr txBox="1"/>
            <p:nvPr/>
          </p:nvSpPr>
          <p:spPr>
            <a:xfrm>
              <a:off x="9624292" y="2899362"/>
              <a:ext cx="2370710" cy="2400657"/>
            </a:xfrm>
            <a:prstGeom prst="rect">
              <a:avLst/>
            </a:prstGeom>
            <a:noFill/>
          </p:spPr>
          <p:txBody>
            <a:bodyPr wrap="square">
              <a:spAutoFit/>
            </a:bodyPr>
            <a:lstStyle/>
            <a:p>
              <a:pPr marL="171450" indent="-171450" algn="r" rtl="1">
                <a:buFont typeface="Arial" panose="020B0604020202020204" pitchFamily="34" charset="0"/>
                <a:buChar char="•"/>
              </a:pPr>
              <a:r>
                <a:rPr lang="ar-EG" sz="1000" b="1" dirty="0">
                  <a:solidFill>
                    <a:srgbClr val="2425AA"/>
                  </a:solidFill>
                  <a:latin typeface="Arial" panose="020B0604020202020204" pitchFamily="34" charset="0"/>
                </a:rPr>
                <a:t>أوتو </a:t>
              </a:r>
              <a:r>
                <a:rPr lang="en-US" sz="1000" b="1" dirty="0">
                  <a:solidFill>
                    <a:srgbClr val="2425AA"/>
                  </a:solidFill>
                  <a:latin typeface="Arial" panose="020B0604020202020204" pitchFamily="34" charset="0"/>
                  <a:cs typeface="Arial" panose="020B0604020202020204" pitchFamily="34" charset="0"/>
                </a:rPr>
                <a:t>GO -</a:t>
              </a:r>
            </a:p>
            <a:p>
              <a:pPr algn="r" rtl="1"/>
              <a:r>
                <a:rPr lang="ar-EG" sz="1000" dirty="0">
                  <a:latin typeface="Arial" panose="020B0604020202020204" pitchFamily="34" charset="0"/>
                  <a:cs typeface="Arial" panose="020B0604020202020204" pitchFamily="34" charset="0"/>
                </a:rPr>
                <a:t>خطة تقدم لك المساعدة والدعم الأساسيين متى احتجت، مع مجموعة متنوعة من الخدمات لتضمن لك الحماية على الطريق كل يوم.</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الرئيسيه</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لا تحتاج لتقرير الشرطة إلا في حالة الخسارة الكلية أو مسؤولية الطرف الثالث أو السرقة</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24/7 فريق خدمة عملاء مخصص لك</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خدمة المساعدة المجانية على الطريق</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السرعة في تسوية المطالبات إلكترونياً</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C8B83ADF-1729-D100-A612-094639393B69}"/>
                </a:ext>
              </a:extLst>
            </p:cNvPr>
            <p:cNvSpPr txBox="1"/>
            <p:nvPr/>
          </p:nvSpPr>
          <p:spPr>
            <a:xfrm>
              <a:off x="4648497" y="2422755"/>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حماية</a:t>
              </a:r>
              <a:endParaRPr lang="en-US" sz="1200" dirty="0">
                <a:solidFill>
                  <a:srgbClr val="2425AA"/>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CB4E379B-75C4-7141-4382-BAFAA0340EF2}"/>
                </a:ext>
              </a:extLst>
            </p:cNvPr>
            <p:cNvSpPr txBox="1"/>
            <p:nvPr/>
          </p:nvSpPr>
          <p:spPr>
            <a:xfrm>
              <a:off x="10669172" y="2388922"/>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تأمين السيارات</a:t>
              </a:r>
              <a:endParaRPr lang="en-US" sz="1200" dirty="0">
                <a:solidFill>
                  <a:srgbClr val="2425AA"/>
                </a:solidFill>
                <a:latin typeface="Arial" panose="020B0604020202020204" pitchFamily="34" charset="0"/>
                <a:cs typeface="Arial" panose="020B0604020202020204" pitchFamily="34" charset="0"/>
              </a:endParaRPr>
            </a:p>
          </p:txBody>
        </p:sp>
      </p:grpSp>
      <p:sp>
        <p:nvSpPr>
          <p:cNvPr id="18" name="Rectangle 2">
            <a:extLst>
              <a:ext uri="{FF2B5EF4-FFF2-40B4-BE49-F238E27FC236}">
                <a16:creationId xmlns:a16="http://schemas.microsoft.com/office/drawing/2014/main" id="{010C05B4-007F-CE25-D51F-DD89B884C7B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3">
            <a:extLst>
              <a:ext uri="{FF2B5EF4-FFF2-40B4-BE49-F238E27FC236}">
                <a16:creationId xmlns:a16="http://schemas.microsoft.com/office/drawing/2014/main" id="{A36FFEF1-03FC-2A2B-9BD0-27F1EAAD49B7}"/>
              </a:ext>
            </a:extLst>
          </p:cNvPr>
          <p:cNvSpPr>
            <a:spLocks noChangeArrowheads="1"/>
          </p:cNvSpPr>
          <p:nvPr/>
        </p:nvSpPr>
        <p:spPr bwMode="auto">
          <a:xfrm>
            <a:off x="0" y="6937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rPr>
              <a:t>        </a:t>
            </a:r>
            <a:r>
              <a:rPr kumimoji="0" lang="en-US" altLang="en-US" sz="800" b="0" i="0" u="none" strike="noStrike" cap="none" normalizeH="0" baseline="0">
                <a:ln>
                  <a:noFill/>
                </a:ln>
                <a:solidFill>
                  <a:schemeClr val="tx1"/>
                </a:solidFill>
                <a:effectLst/>
                <a:latin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 name="Graphic 1" descr="House with solid fill">
            <a:extLst>
              <a:ext uri="{FF2B5EF4-FFF2-40B4-BE49-F238E27FC236}">
                <a16:creationId xmlns:a16="http://schemas.microsoft.com/office/drawing/2014/main" id="{390F5865-BAB7-A259-A786-7B3554985C2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923312" y="1446905"/>
            <a:ext cx="914400" cy="914400"/>
          </a:xfrm>
          <a:prstGeom prst="rect">
            <a:avLst/>
          </a:prstGeom>
        </p:spPr>
      </p:pic>
      <p:sp>
        <p:nvSpPr>
          <p:cNvPr id="4" name="TextBox 3">
            <a:extLst>
              <a:ext uri="{FF2B5EF4-FFF2-40B4-BE49-F238E27FC236}">
                <a16:creationId xmlns:a16="http://schemas.microsoft.com/office/drawing/2014/main" id="{302EC812-BCEB-04FD-1962-192BC4A2D704}"/>
              </a:ext>
            </a:extLst>
          </p:cNvPr>
          <p:cNvSpPr txBox="1"/>
          <p:nvPr/>
        </p:nvSpPr>
        <p:spPr>
          <a:xfrm>
            <a:off x="6973455" y="2560571"/>
            <a:ext cx="2466109" cy="1169551"/>
          </a:xfrm>
          <a:prstGeom prst="rect">
            <a:avLst/>
          </a:prstGeom>
          <a:noFill/>
        </p:spPr>
        <p:txBody>
          <a:bodyPr wrap="square">
            <a:spAutoFit/>
          </a:bodyPr>
          <a:lstStyle/>
          <a:p>
            <a:pPr marL="285750" indent="-285750" algn="r" rtl="1">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Safe Home </a:t>
            </a:r>
          </a:p>
          <a:p>
            <a:pPr marL="285750" indent="-285750" algn="r" rtl="1">
              <a:buFont typeface="Arial" panose="020B0604020202020204" pitchFamily="34" charset="0"/>
              <a:buChar char="•"/>
            </a:pPr>
            <a:endParaRPr lang="en-US" sz="1000" b="1" dirty="0">
              <a:solidFill>
                <a:srgbClr val="2425AA"/>
              </a:solidFill>
              <a:latin typeface="Arial" panose="020B0604020202020204" pitchFamily="34" charset="0"/>
              <a:cs typeface="Arial" panose="020B0604020202020204" pitchFamily="34" charset="0"/>
            </a:endParaRPr>
          </a:p>
          <a:p>
            <a:pPr algn="r" rtl="1"/>
            <a:r>
              <a:rPr lang="ar-SA" sz="1000" dirty="0">
                <a:latin typeface="Arial" panose="020B0604020202020204" pitchFamily="34" charset="0"/>
                <a:cs typeface="Arial" panose="020B0604020202020204" pitchFamily="34" charset="0"/>
              </a:rPr>
              <a:t>تمتع بتغطياتنا المتميزة والتي تشمل الحريق، السطو، الحوادث الشخصية، المسؤولية المدنية ومميزات أخرى.</a:t>
            </a:r>
            <a:endParaRPr lang="en-US" sz="1000" dirty="0">
              <a:latin typeface="Arial" panose="020B0604020202020204" pitchFamily="34" charset="0"/>
              <a:cs typeface="Arial" panose="020B0604020202020204" pitchFamily="34" charset="0"/>
            </a:endParaRPr>
          </a:p>
          <a:p>
            <a:pPr algn="r" rtl="1"/>
            <a:r>
              <a:rPr lang="ar-SA" sz="1000" dirty="0">
                <a:latin typeface="Arial" panose="020B0604020202020204" pitchFamily="34" charset="0"/>
                <a:cs typeface="Arial" panose="020B0604020202020204" pitchFamily="34" charset="0"/>
              </a:rPr>
              <a:t>نبذل كافة جهودنا وخبراتنا من أجل حماية وسلامة منزلك</a:t>
            </a:r>
            <a:endParaRPr lang="en-US" sz="1000" dirty="0">
              <a:latin typeface="Arial" panose="020B0604020202020204" pitchFamily="34" charset="0"/>
              <a:cs typeface="Arial" panose="020B0604020202020204" pitchFamily="34" charset="0"/>
            </a:endParaRPr>
          </a:p>
          <a:p>
            <a:pPr algn="r" rtl="1"/>
            <a:r>
              <a:rPr lang="ar-SA" sz="1000" dirty="0">
                <a:latin typeface="Arial" panose="020B0604020202020204" pitchFamily="34" charset="0"/>
                <a:cs typeface="Arial" panose="020B0604020202020204" pitchFamily="34" charset="0"/>
              </a:rPr>
              <a:t>مع أكسا، سوف تستمتع بسهولة ومرونة الاختيار ما بين خططنا المميزة و التي سوف تناسب متطلباتك بالتأكيد</a:t>
            </a: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394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65FD92A-03FA-49CD-8258-8F052D5FC32C}"/>
              </a:ext>
            </a:extLst>
          </p:cNvPr>
          <p:cNvSpPr>
            <a:spLocks noGrp="1"/>
          </p:cNvSpPr>
          <p:nvPr>
            <p:ph idx="1"/>
          </p:nvPr>
        </p:nvSpPr>
        <p:spPr>
          <a:xfrm>
            <a:off x="166498" y="2708759"/>
            <a:ext cx="2816402" cy="1197430"/>
          </a:xfrm>
        </p:spPr>
        <p:txBody>
          <a:bodyPr>
            <a:normAutofit/>
          </a:bodyPr>
          <a:lstStyle/>
          <a:p>
            <a:pPr marL="285750" indent="-285750" algn="r" rtl="1" fontAlgn="base"/>
            <a:r>
              <a:rPr lang="ar-EG" sz="1000" b="1" dirty="0">
                <a:solidFill>
                  <a:srgbClr val="2425AA"/>
                </a:solidFill>
                <a:latin typeface="Arial" panose="020B0604020202020204" pitchFamily="34" charset="0"/>
                <a:cs typeface="Arial" panose="020B0604020202020204" pitchFamily="34" charset="0"/>
              </a:rPr>
              <a:t>رعاية طبية محلية للشركات</a:t>
            </a:r>
          </a:p>
          <a:p>
            <a:pPr marL="0" indent="0" algn="r" fontAlgn="base">
              <a:buNone/>
            </a:pPr>
            <a:r>
              <a:rPr lang="ar-EG" sz="1000" dirty="0">
                <a:latin typeface="Arial" panose="020B0604020202020204" pitchFamily="34" charset="0"/>
                <a:cs typeface="Arial" panose="020B0604020202020204" pitchFamily="34" charset="0"/>
              </a:rPr>
              <a:t>خطة تتيح للشركات الكبيرة -التي يبلغ عدد موظفيها 51 أو أكثر- جميع خدمات الرعاية الطبية التي يستحقها الموظفين بجودة فائقة، من خلال شبكة مقدمي الخدمة في مصر، ويمكن تصميم الخطة لتناسب احتياجاتهم؛ لتسمح لهم بالتركيز على المشاركة في نجاح العمل.</a:t>
            </a:r>
          </a:p>
          <a:p>
            <a:pPr marL="0" indent="0" algn="just" fontAlgn="base">
              <a:buNone/>
            </a:pPr>
            <a:endParaRPr lang="ar-EG"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FA75CCB-0217-AC65-C0E3-48E354AFE79F}"/>
              </a:ext>
            </a:extLst>
          </p:cNvPr>
          <p:cNvSpPr txBox="1"/>
          <p:nvPr/>
        </p:nvSpPr>
        <p:spPr>
          <a:xfrm>
            <a:off x="166498" y="4133626"/>
            <a:ext cx="2816402" cy="1051570"/>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الرعاية الطبية العالمية للشركات</a:t>
            </a:r>
          </a:p>
          <a:p>
            <a:pPr algn="r" rtl="1" fontAlgn="base">
              <a:lnSpc>
                <a:spcPct val="90000"/>
              </a:lnSpc>
              <a:spcBef>
                <a:spcPts val="1000"/>
              </a:spcBef>
            </a:pPr>
            <a:r>
              <a:rPr lang="ar-EG" sz="1000" dirty="0">
                <a:latin typeface="Arial" panose="020B0604020202020204" pitchFamily="34" charset="0"/>
                <a:cs typeface="Arial" panose="020B0604020202020204" pitchFamily="34" charset="0"/>
              </a:rPr>
              <a:t>خطة توفر لموظفيك راحة البال والاطمئنان بأن جميع خدمات الرعاية الطبية التي يستحقونها، ستكون متوفرة لهم بجودة فائقة خلال سفرهم في جميع أنحاء العالم. مجموعة من أربع برامج للشركات الكبيرة التي يبلغ عدد موظفيها 81 أو أكثر لتلبية الاحتياجات المتنوعة لموظفيك.</a:t>
            </a:r>
          </a:p>
        </p:txBody>
      </p:sp>
      <p:sp>
        <p:nvSpPr>
          <p:cNvPr id="7" name="Content Placeholder 2">
            <a:extLst>
              <a:ext uri="{FF2B5EF4-FFF2-40B4-BE49-F238E27FC236}">
                <a16:creationId xmlns:a16="http://schemas.microsoft.com/office/drawing/2014/main" id="{CF0D19F5-CA6D-58DE-7EBD-1B6CA9385104}"/>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a:t>
            </a:r>
            <a:endParaRPr lang="en-US" sz="2000" b="1" dirty="0">
              <a:solidFill>
                <a:srgbClr val="2425AA"/>
              </a:solidFill>
              <a:latin typeface="SourceSansPro Regular"/>
            </a:endParaRPr>
          </a:p>
        </p:txBody>
      </p:sp>
      <p:pic>
        <p:nvPicPr>
          <p:cNvPr id="8" name="Picture 7">
            <a:extLst>
              <a:ext uri="{FF2B5EF4-FFF2-40B4-BE49-F238E27FC236}">
                <a16:creationId xmlns:a16="http://schemas.microsoft.com/office/drawing/2014/main" id="{FF78D53B-15BF-86EA-84C5-EBCCCE537886}"/>
              </a:ext>
            </a:extLst>
          </p:cNvPr>
          <p:cNvPicPr>
            <a:picLocks noChangeAspect="1"/>
          </p:cNvPicPr>
          <p:nvPr/>
        </p:nvPicPr>
        <p:blipFill>
          <a:blip r:embed="rId2"/>
          <a:stretch>
            <a:fillRect/>
          </a:stretch>
        </p:blipFill>
        <p:spPr>
          <a:xfrm>
            <a:off x="1238069" y="1176028"/>
            <a:ext cx="936000" cy="954000"/>
          </a:xfrm>
          <a:prstGeom prst="rect">
            <a:avLst/>
          </a:prstGeom>
        </p:spPr>
      </p:pic>
      <p:sp>
        <p:nvSpPr>
          <p:cNvPr id="9" name="TextBox 8">
            <a:extLst>
              <a:ext uri="{FF2B5EF4-FFF2-40B4-BE49-F238E27FC236}">
                <a16:creationId xmlns:a16="http://schemas.microsoft.com/office/drawing/2014/main" id="{264D442C-4DE8-70A3-9AEE-7D40309416FE}"/>
              </a:ext>
            </a:extLst>
          </p:cNvPr>
          <p:cNvSpPr txBox="1"/>
          <p:nvPr/>
        </p:nvSpPr>
        <p:spPr>
          <a:xfrm>
            <a:off x="1201056" y="2113937"/>
            <a:ext cx="936000" cy="461665"/>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التأمين الطبي</a:t>
            </a:r>
            <a:endParaRPr lang="en-US" sz="1200" dirty="0">
              <a:solidFill>
                <a:srgbClr val="2425AA"/>
              </a:solidFill>
              <a:latin typeface="Arial" panose="020B0604020202020204" pitchFamily="34" charset="0"/>
              <a:cs typeface="Arial" panose="020B0604020202020204" pitchFamily="34" charset="0"/>
            </a:endParaRPr>
          </a:p>
          <a:p>
            <a:pPr algn="ctr"/>
            <a:endParaRPr lang="en-US" sz="1200" dirty="0">
              <a:solidFill>
                <a:srgbClr val="2425AA"/>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216330A3-292B-07BF-D3CD-427087F41229}"/>
              </a:ext>
            </a:extLst>
          </p:cNvPr>
          <p:cNvGrpSpPr/>
          <p:nvPr/>
        </p:nvGrpSpPr>
        <p:grpSpPr>
          <a:xfrm>
            <a:off x="7257481" y="1225353"/>
            <a:ext cx="951058" cy="961407"/>
            <a:chOff x="7257481" y="1296377"/>
            <a:chExt cx="951058" cy="961407"/>
          </a:xfrm>
        </p:grpSpPr>
        <p:pic>
          <p:nvPicPr>
            <p:cNvPr id="11" name="Picture 2">
              <a:extLst>
                <a:ext uri="{FF2B5EF4-FFF2-40B4-BE49-F238E27FC236}">
                  <a16:creationId xmlns:a16="http://schemas.microsoft.com/office/drawing/2014/main" id="{F48A134B-0C3E-0A4A-C469-26596D0D06CB}"/>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101336F8-E31D-BEF9-ED59-43768E02D008}"/>
                </a:ext>
              </a:extLst>
            </p:cNvPr>
            <p:cNvSpPr txBox="1"/>
            <p:nvPr/>
          </p:nvSpPr>
          <p:spPr>
            <a:xfrm>
              <a:off x="7272539" y="1980785"/>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الحياة</a:t>
              </a:r>
              <a:endParaRPr lang="en-US" sz="1200" dirty="0">
                <a:solidFill>
                  <a:srgbClr val="2425AA"/>
                </a:solidFil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6F8FB78A-E4DA-4EE7-CEAC-ED37A693F397}"/>
              </a:ext>
            </a:extLst>
          </p:cNvPr>
          <p:cNvGrpSpPr/>
          <p:nvPr/>
        </p:nvGrpSpPr>
        <p:grpSpPr>
          <a:xfrm>
            <a:off x="3639842" y="2243573"/>
            <a:ext cx="8208104" cy="4112840"/>
            <a:chOff x="3639842" y="2243572"/>
            <a:chExt cx="8208104" cy="4459069"/>
          </a:xfrm>
        </p:grpSpPr>
        <p:sp>
          <p:nvSpPr>
            <p:cNvPr id="14" name="TextBox 13">
              <a:extLst>
                <a:ext uri="{FF2B5EF4-FFF2-40B4-BE49-F238E27FC236}">
                  <a16:creationId xmlns:a16="http://schemas.microsoft.com/office/drawing/2014/main" id="{5A54383D-F769-C0BD-71EC-CB3EFC7F488C}"/>
                </a:ext>
              </a:extLst>
            </p:cNvPr>
            <p:cNvSpPr txBox="1"/>
            <p:nvPr/>
          </p:nvSpPr>
          <p:spPr>
            <a:xfrm>
              <a:off x="3764688" y="2352262"/>
              <a:ext cx="2591721" cy="2756845"/>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مزايا التقاعد للعاملين</a:t>
              </a:r>
              <a:endParaRPr lang="en-US" sz="1000" b="1" dirty="0">
                <a:solidFill>
                  <a:srgbClr val="2425AA"/>
                </a:solidFill>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خطة توفر لك الحلول التي تحتاج إليها لحماية، تأمين والاحتفاظ بموظفيك من خلال تزويدهم بخطة استثمار فريدة وحديثة ومرنة في حالة التقاعد أو الاستقالة.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الرئيسيه:</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 تراكم رأس المال لدفع مبلغ مستثمر في حالة تقاعد الموظف أو استقالته</a:t>
              </a:r>
            </a:p>
            <a:p>
              <a:pPr marL="0" indent="0" algn="r" fontAlgn="base">
                <a:lnSpc>
                  <a:spcPct val="110000"/>
                </a:lnSpc>
                <a:buNone/>
              </a:pPr>
              <a:r>
                <a:rPr lang="ar-EG" sz="1000" dirty="0">
                  <a:latin typeface="Arial" panose="020B0604020202020204" pitchFamily="34" charset="0"/>
                  <a:cs typeface="Arial" panose="020B0604020202020204" pitchFamily="34" charset="0"/>
                </a:rPr>
                <a:t>✓ الحفاظ على رأس المال المستثمر لتوفير عائد كافي لحماية موظفيك من آثار التضخم</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خدمة ممتازة لإدارة الاستثمارات الخاصة بشركتك</a:t>
              </a:r>
            </a:p>
            <a:p>
              <a:pPr marL="0" indent="0" algn="r" fontAlgn="base">
                <a:lnSpc>
                  <a:spcPct val="110000"/>
                </a:lnSpc>
                <a:buNone/>
              </a:pPr>
              <a:r>
                <a:rPr lang="ar-EG" sz="1000" dirty="0">
                  <a:latin typeface="Arial" panose="020B0604020202020204" pitchFamily="34" charset="0"/>
                  <a:cs typeface="Arial" panose="020B0604020202020204" pitchFamily="34" charset="0"/>
                </a:rPr>
                <a:t>✓ إعفاء ضريبي لك كصاحب عمل</a:t>
              </a:r>
            </a:p>
            <a:p>
              <a:pPr marL="0" indent="0" algn="r" fontAlgn="base">
                <a:lnSpc>
                  <a:spcPct val="110000"/>
                </a:lnSpc>
                <a:buNone/>
              </a:pPr>
              <a:r>
                <a:rPr lang="ar-EG" sz="1000" dirty="0">
                  <a:latin typeface="Arial" panose="020B0604020202020204" pitchFamily="34" charset="0"/>
                  <a:cs typeface="Arial" panose="020B0604020202020204" pitchFamily="34" charset="0"/>
                </a:rPr>
                <a:t>✓ إمكانية تقسيم المساهمة بينك وبين الموظف</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endParaRPr lang="en-US" sz="1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AEE1BA93-5128-FC14-7C37-191043EF19EF}"/>
                </a:ext>
              </a:extLst>
            </p:cNvPr>
            <p:cNvSpPr txBox="1"/>
            <p:nvPr/>
          </p:nvSpPr>
          <p:spPr>
            <a:xfrm>
              <a:off x="6495310" y="2344769"/>
              <a:ext cx="2701169" cy="4204443"/>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الجماعي على الحياة</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لتوفير أفضل الحلول لأصحاب العمل، كي تستطيع حماية موظفيك وعائلاتهم في الحالات المؤسفة؛ ودعمهم لتخطي تلك الفترة الصعبة وما يصاحبها من أعباء مادية.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الخطيرة، حيث سيحصل المؤمن عليه على دفعة مالية مقدمة في حالة وجود أمراض معينة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مزايا إضافية: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الكلي الدائم نتيجة لإصابة أو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الجزئي الدائم نتيجة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✓التأمين ضد الوفاة بحادث حيث يتم دفع ضعف مبلغ التأمين في حالة الوفاة الناجمة عن حادث للموظف في الخدمة</a:t>
              </a:r>
              <a:endParaRPr lang="en-US"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91BF8A84-C892-EDCE-D874-26E3B0F26C43}"/>
                </a:ext>
              </a:extLst>
            </p:cNvPr>
            <p:cNvSpPr txBox="1"/>
            <p:nvPr/>
          </p:nvSpPr>
          <p:spPr>
            <a:xfrm>
              <a:off x="9226213" y="2344770"/>
              <a:ext cx="2592000" cy="4177289"/>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على الحياة (ائتمان)</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لمؤسسات الإقراض للحد من المخاطر التي تتعرض لها من خلال تأمين حياة العملاء المسجلين في جميع أنواع القروض.</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الحرجة التي قد تصيب العميل المؤمن عليه؛ جراحة الشريان التاجي، النوبة القلبية، السرطان، الفشل الكلوي، زرع الأعضاء الرئيسية والحوادث الدماغية (السكتة الدماغية)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في حالة العجز الكلي أو الجزئي الدائم لعميلك، يتم دفع مبلغ التأمين المتفق عليه ليوفي جميع التزاماته المادية تجاه شركتك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متطلبات اكتتاب مرنة لتناسب احتياجاتك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fontAlgn="base">
                <a:lnSpc>
                  <a:spcPct val="90000"/>
                </a:lnSpc>
                <a:spcBef>
                  <a:spcPts val="1000"/>
                </a:spcBef>
              </a:pPr>
              <a:r>
                <a:rPr lang="ar-EG" sz="1000" dirty="0">
                  <a:latin typeface="Arial" panose="020B0604020202020204" pitchFamily="34" charset="0"/>
                  <a:cs typeface="Arial" panose="020B0604020202020204" pitchFamily="34" charset="0"/>
                </a:rPr>
                <a:t> </a:t>
              </a:r>
              <a:endParaRPr lang="en-US" sz="1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6AD17912-5E7E-8E48-7E4B-896E27EECD7F}"/>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9640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9B2433B-19B1-20E8-87B1-798CB4E24440}"/>
              </a:ext>
            </a:extLst>
          </p:cNvPr>
          <p:cNvSpPr>
            <a:spLocks noGrp="1"/>
          </p:cNvSpPr>
          <p:nvPr>
            <p:ph idx="1"/>
          </p:nvPr>
        </p:nvSpPr>
        <p:spPr>
          <a:xfrm>
            <a:off x="136865" y="2330069"/>
            <a:ext cx="3671655" cy="4933132"/>
          </a:xfrm>
        </p:spPr>
        <p:txBody>
          <a:bodyPr>
            <a:noAutofit/>
          </a:body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الممتلكات</a:t>
            </a:r>
            <a:endParaRPr lang="en-US" sz="1000" b="1" dirty="0">
              <a:solidFill>
                <a:srgbClr val="2425AA"/>
              </a:solidFill>
              <a:latin typeface="Arial" panose="020B0604020202020204" pitchFamily="34" charset="0"/>
              <a:cs typeface="Arial" panose="020B0604020202020204" pitchFamily="34" charset="0"/>
            </a:endParaRPr>
          </a:p>
          <a:p>
            <a:pPr marL="0" indent="0" algn="r" rtl="1" fontAlgn="base">
              <a:lnSpc>
                <a:spcPct val="110000"/>
              </a:lnSpc>
              <a:buNone/>
            </a:pPr>
            <a:r>
              <a:rPr lang="ar-EG" sz="1000" dirty="0">
                <a:latin typeface="Arial" panose="020B0604020202020204" pitchFamily="34" charset="0"/>
                <a:cs typeface="Arial" panose="020B0604020202020204" pitchFamily="34" charset="0"/>
              </a:rPr>
              <a:t>خطة مصممة للتغطية ضد أضرار الممتلكات، مما يتيح لك التركيز على الأشغال وعملك اليومي. حيث تقدم تغطيات التأمين على الممتلكات نطاقاً واسعاً من الحماية، يشمل المباني، بالإضافة إلى حماية الآلات، والمخزون، والأثاث، وغيرها، وكذلك التغطية الخاصة بخسارة الأرباح المحتملة نتيجة تلف الممتلكات.</a:t>
            </a:r>
          </a:p>
          <a:p>
            <a:pPr marL="0" indent="0" algn="r" rtl="1" fontAlgn="base">
              <a:lnSpc>
                <a:spcPct val="110000"/>
              </a:lnSpc>
              <a:buNone/>
            </a:pPr>
            <a:endParaRPr lang="ar-EG" sz="1000" dirty="0">
              <a:latin typeface="Arial" panose="020B0604020202020204" pitchFamily="34" charset="0"/>
              <a:cs typeface="Arial" panose="020B0604020202020204" pitchFamily="34" charset="0"/>
            </a:endParaRPr>
          </a:p>
          <a:p>
            <a:pPr marL="0" indent="0" algn="r" rtl="1" fontAlgn="base">
              <a:lnSpc>
                <a:spcPct val="110000"/>
              </a:lnSpc>
              <a:buNone/>
            </a:pPr>
            <a:r>
              <a:rPr lang="ar-EG" sz="1000" dirty="0">
                <a:latin typeface="Arial" panose="020B0604020202020204" pitchFamily="34" charset="0"/>
                <a:cs typeface="Arial" panose="020B0604020202020204" pitchFamily="34" charset="0"/>
              </a:rPr>
              <a:t>توفر الخطة 3 برامج لتلبي جميع احتياجاتك: تأمين جميع أخطار الممتلكات، تأمين الحريق والأخطار الإضافية، وتأمين ضد خسائر الأرباح الناتجة عن الحريق كما يوجد مرونة لتوسيع نطاق التغطية الأساسية.</a:t>
            </a:r>
          </a:p>
          <a:p>
            <a:pPr marL="0" indent="0" algn="r" rtl="1"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rtl="1" fontAlgn="base">
              <a:lnSpc>
                <a:spcPct val="110000"/>
              </a:lnSpc>
              <a:buNone/>
            </a:pPr>
            <a:r>
              <a:rPr lang="ar-EG" sz="1000" dirty="0">
                <a:latin typeface="Arial" panose="020B0604020202020204" pitchFamily="34" charset="0"/>
                <a:cs typeface="Arial" panose="020B0604020202020204" pitchFamily="34" charset="0"/>
              </a:rPr>
              <a:t>✓ خدمة الاستشارات، تشمل كل من تقييم الأخطار، والوقاية من الخسائر، وإدارة الأخطار المعقدة. مع وجود خدمة ممتازة، لدعمك في حالة وقوع الخسائر وإدارة التعويضات لتستعيد الشركة نفس وضعها المالي</a:t>
            </a:r>
          </a:p>
          <a:p>
            <a:pPr marL="0" indent="0" algn="r" rtl="1" fontAlgn="base">
              <a:lnSpc>
                <a:spcPct val="110000"/>
              </a:lnSpc>
              <a:buNone/>
            </a:pPr>
            <a:r>
              <a:rPr lang="ar-EG" sz="1000" dirty="0">
                <a:latin typeface="Arial" panose="020B0604020202020204" pitchFamily="34" charset="0"/>
                <a:cs typeface="Arial" panose="020B0604020202020204" pitchFamily="34" charset="0"/>
              </a:rPr>
              <a:t>✓ نظام تسعير تنافسي ينمح شركتك أقصى قيمة ممكنة، مع مراعاة التاريخ الجيد من حيث التعويضات</a:t>
            </a:r>
          </a:p>
          <a:p>
            <a:pPr marL="0" indent="0" algn="r" rtl="1" fontAlgn="base">
              <a:lnSpc>
                <a:spcPct val="110000"/>
              </a:lnSpc>
              <a:buNone/>
            </a:pPr>
            <a:r>
              <a:rPr lang="ar-EG" sz="1000" dirty="0">
                <a:latin typeface="Arial" panose="020B0604020202020204" pitchFamily="34" charset="0"/>
                <a:cs typeface="Arial" panose="020B0604020202020204" pitchFamily="34" charset="0"/>
              </a:rPr>
              <a:t>✓ خدمة دعم متاحة على مدار الساعة للإجابة عن الاستفسارات وخدمة فائقة الجودة لاتخاذ القرارات السريعة في حالة وقوع خسارة</a:t>
            </a:r>
          </a:p>
          <a:p>
            <a:pPr marL="0" indent="0" fontAlgn="base">
              <a:lnSpc>
                <a:spcPct val="110000"/>
              </a:lnSpc>
              <a:buNone/>
            </a:pPr>
            <a:endParaRPr lang="ar-EG"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F0B91B6-1595-7F67-B134-96456052E1CB}"/>
              </a:ext>
            </a:extLst>
          </p:cNvPr>
          <p:cNvSpPr txBox="1"/>
          <p:nvPr/>
        </p:nvSpPr>
        <p:spPr>
          <a:xfrm>
            <a:off x="4408355" y="2325955"/>
            <a:ext cx="3375290" cy="4421723"/>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الأعمال الهندسية</a:t>
            </a:r>
            <a:endParaRPr lang="en-US" sz="10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خصيصاً لتلبية الاحتياجات المحددة للمؤسسة / المالية لحماية مواقع الإنشاء والآلات والمعدات الإلكترونية. تشمل التغطية الاستفادة من فريق متخصص من المهنيين المؤهلين ذوي الخبرة، قادرين على فهم الاحتياجات الخاصة بك، لتوفير أفضل حلول لمخاطر الأعمال الهندسية في جميع مراحل المشروع.</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توفر الخطة 3 برامج لتلبي جميع احتياجاتك: تأمين جميع أخطار المقاولين، تأمين جميع أخطار التركيب، التأمين الخاص بأعطال الآلات، وتأمين المعدات الإلكترونية.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الاستفادة من فريق متخصص من المهندسين للمساعدة في تطبيق معايير إدارة المخاطر</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فريق متخصص للتعويضات، يحتوي على عدد من المتخصصين، لتقييم المطالبات الخاصة بك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 الخطة المسؤولية القانونية للمقاول المؤمن عليه، نتيجة للإصابة البدنية، أو الأضرار في الممتلكات، التي تصيب أيا من الغير، والناشئة عن أعمال التشييد المتعاقد عليها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لإضافة تغطيات جديدة للخطة عند الطلب</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شاملة للآلات أثناء العمل أو عدمه و/ أو أثناء عملية الإصلاح، والانتقال من موقع لآخر داخل المبنى</a:t>
            </a:r>
          </a:p>
          <a:p>
            <a:pPr fontAlgn="base">
              <a:lnSpc>
                <a:spcPct val="90000"/>
              </a:lnSpc>
              <a:spcBef>
                <a:spcPts val="1000"/>
              </a:spcBef>
            </a:pPr>
            <a:endParaRPr lang="ar-EG" sz="1000"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35DF0B69-0A91-76F6-E557-8043F2D27BD1}"/>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a:t>
            </a:r>
            <a:endParaRPr lang="en-US" sz="2000" b="1" dirty="0">
              <a:solidFill>
                <a:srgbClr val="2425AA"/>
              </a:solidFill>
              <a:latin typeface="SourceSansPro Regular"/>
            </a:endParaRPr>
          </a:p>
        </p:txBody>
      </p:sp>
      <p:grpSp>
        <p:nvGrpSpPr>
          <p:cNvPr id="8" name="Group 7">
            <a:extLst>
              <a:ext uri="{FF2B5EF4-FFF2-40B4-BE49-F238E27FC236}">
                <a16:creationId xmlns:a16="http://schemas.microsoft.com/office/drawing/2014/main" id="{BD7A2657-B507-A504-1884-A197493315D8}"/>
              </a:ext>
            </a:extLst>
          </p:cNvPr>
          <p:cNvGrpSpPr/>
          <p:nvPr/>
        </p:nvGrpSpPr>
        <p:grpSpPr>
          <a:xfrm>
            <a:off x="5491831" y="1217127"/>
            <a:ext cx="1208339" cy="1273750"/>
            <a:chOff x="5491831" y="1581113"/>
            <a:chExt cx="1208339" cy="1273750"/>
          </a:xfrm>
        </p:grpSpPr>
        <p:pic>
          <p:nvPicPr>
            <p:cNvPr id="9" name="Picture 8">
              <a:extLst>
                <a:ext uri="{FF2B5EF4-FFF2-40B4-BE49-F238E27FC236}">
                  <a16:creationId xmlns:a16="http://schemas.microsoft.com/office/drawing/2014/main" id="{F48A9AC7-837F-1CA4-121B-735FC71314B2}"/>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0" name="TextBox 9">
              <a:extLst>
                <a:ext uri="{FF2B5EF4-FFF2-40B4-BE49-F238E27FC236}">
                  <a16:creationId xmlns:a16="http://schemas.microsoft.com/office/drawing/2014/main" id="{FE71D580-E697-6CDC-4829-E5E611241665}"/>
                </a:ext>
              </a:extLst>
            </p:cNvPr>
            <p:cNvSpPr txBox="1"/>
            <p:nvPr/>
          </p:nvSpPr>
          <p:spPr>
            <a:xfrm>
              <a:off x="5491831" y="2393198"/>
              <a:ext cx="1072168" cy="461665"/>
            </a:xfrm>
            <a:prstGeom prst="rect">
              <a:avLst/>
            </a:prstGeom>
            <a:noFill/>
          </p:spPr>
          <p:txBody>
            <a:bodyPr wrap="square" rtlCol="0">
              <a:spAutoFit/>
            </a:bodyPr>
            <a:lstStyle/>
            <a:p>
              <a:pPr algn="ctr"/>
              <a:r>
                <a:rPr lang="ar-EG" sz="1200" b="1" i="0" cap="all" dirty="0">
                  <a:solidFill>
                    <a:srgbClr val="00008F"/>
                  </a:solidFill>
                  <a:effectLst/>
                  <a:latin typeface="SourceSansPro Regular"/>
                </a:rPr>
                <a:t>تأمين الممتلكات</a:t>
              </a:r>
              <a:endParaRPr lang="en-US" sz="1200" dirty="0">
                <a:solidFill>
                  <a:srgbClr val="2425AA"/>
                </a:solidFill>
                <a:latin typeface="Arial" panose="020B0604020202020204" pitchFamily="34" charset="0"/>
                <a:cs typeface="Arial" panose="020B0604020202020204" pitchFamily="34" charset="0"/>
              </a:endParaRPr>
            </a:p>
            <a:p>
              <a:pPr algn="ctr"/>
              <a:endParaRPr lang="en-US" sz="1200" dirty="0">
                <a:solidFill>
                  <a:srgbClr val="2425AA"/>
                </a:solidFill>
                <a:latin typeface="Arial" panose="020B0604020202020204" pitchFamily="34" charset="0"/>
                <a:cs typeface="Arial" panose="020B0604020202020204" pitchFamily="34" charset="0"/>
              </a:endParaRPr>
            </a:p>
          </p:txBody>
        </p:sp>
      </p:grpSp>
      <p:sp>
        <p:nvSpPr>
          <p:cNvPr id="11" name="Content Placeholder 2">
            <a:extLst>
              <a:ext uri="{FF2B5EF4-FFF2-40B4-BE49-F238E27FC236}">
                <a16:creationId xmlns:a16="http://schemas.microsoft.com/office/drawing/2014/main" id="{FC261FA0-CEA1-83D5-5DBE-C46ADC3D8D60}"/>
              </a:ext>
            </a:extLst>
          </p:cNvPr>
          <p:cNvSpPr txBox="1">
            <a:spLocks/>
          </p:cNvSpPr>
          <p:nvPr/>
        </p:nvSpPr>
        <p:spPr>
          <a:xfrm>
            <a:off x="8285524" y="2306211"/>
            <a:ext cx="3672000" cy="2736844"/>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الـتأمين البحري</a:t>
            </a:r>
          </a:p>
          <a:p>
            <a:pPr marL="0" indent="0" algn="r" fontAlgn="base">
              <a:lnSpc>
                <a:spcPct val="110000"/>
              </a:lnSpc>
              <a:buNone/>
            </a:pPr>
            <a:r>
              <a:rPr lang="ar-EG" sz="1000" dirty="0">
                <a:latin typeface="Arial" panose="020B0604020202020204" pitchFamily="34" charset="0"/>
                <a:cs typeface="Arial" panose="020B0604020202020204" pitchFamily="34" charset="0"/>
              </a:rPr>
              <a:t>خطة مصممة خصيصاً لتحمي أعمال شركتك في مجال الاستيراد/ التصدير، مع تغطية شاملة لأعمالك وشحناتك ضد جميع الأخطار سواء كانت في البحر أو البر أو الجو. توفر الخطة تأميناً عالمياً، وخبرة محلية، من أجل مساعدتك لتقييم احتياجاتك التأمينية.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fontAlgn="base">
              <a:lnSpc>
                <a:spcPct val="110000"/>
              </a:lnSpc>
              <a:buNone/>
            </a:pPr>
            <a:r>
              <a:rPr lang="ar-EG" sz="1000" dirty="0">
                <a:latin typeface="Arial" panose="020B0604020202020204" pitchFamily="34" charset="0"/>
                <a:cs typeface="Arial" panose="020B0604020202020204" pitchFamily="34" charset="0"/>
              </a:rPr>
              <a:t>✓ الاستفادة من أكبر شبكة تغطية في السوق: تمتلك أكسا 5% من السوق العالمي لتأمين الشحنات</a:t>
            </a:r>
          </a:p>
          <a:p>
            <a:pPr marL="0" indent="0" algn="r" fontAlgn="base">
              <a:lnSpc>
                <a:spcPct val="110000"/>
              </a:lnSpc>
              <a:buNone/>
            </a:pPr>
            <a:r>
              <a:rPr lang="ar-EG" sz="1000" dirty="0">
                <a:latin typeface="Arial" panose="020B0604020202020204" pitchFamily="34" charset="0"/>
                <a:cs typeface="Arial" panose="020B0604020202020204" pitchFamily="34" charset="0"/>
              </a:rPr>
              <a:t>✓ شبكة كبيرة من المكاتب وفريق العمل تشمل 90 بلد، 84 مكتتب، و43 مدير للمطالبات، على مستوى العالم مع خدمة سريعة لتسوية المطالبات</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خدمات فريدة لإدارة المخاطر، فيما يخص كل من اختيار السفن، والتخزين، والتعبئة</a:t>
            </a:r>
          </a:p>
          <a:p>
            <a:pPr marL="0" indent="0" algn="r" fontAlgn="base">
              <a:lnSpc>
                <a:spcPct val="110000"/>
              </a:lnSpc>
              <a:buNone/>
            </a:pPr>
            <a:r>
              <a:rPr lang="ar-EG" sz="1000" dirty="0">
                <a:latin typeface="Arial" panose="020B0604020202020204" pitchFamily="34" charset="0"/>
                <a:cs typeface="Arial" panose="020B0604020202020204" pitchFamily="34" charset="0"/>
              </a:rPr>
              <a:t>✓ خط للطوارئ يعمل 24 ساعة يومياً، 7 أيام في الأسبوع</a:t>
            </a:r>
          </a:p>
          <a:p>
            <a:pPr marL="0" indent="0" algn="r" fontAlgn="base">
              <a:lnSpc>
                <a:spcPct val="110000"/>
              </a:lnSpc>
              <a:buNone/>
            </a:pPr>
            <a:r>
              <a:rPr lang="ar-EG" sz="1000" dirty="0">
                <a:latin typeface="Arial" panose="020B0604020202020204" pitchFamily="34" charset="0"/>
                <a:cs typeface="Arial" panose="020B0604020202020204" pitchFamily="34" charset="0"/>
              </a:rPr>
              <a:t>✓ مرونة في توفير مجموعة فريدة ومجانية من أكثر من 30 تغطية إضافية</a:t>
            </a:r>
            <a:br>
              <a:rPr lang="en-US" sz="1000" dirty="0">
                <a:latin typeface="Arial" panose="020B0604020202020204" pitchFamily="34" charset="0"/>
                <a:cs typeface="Arial" panose="020B0604020202020204" pitchFamily="34" charset="0"/>
              </a:rPr>
            </a:br>
            <a:endParaRPr lang="en-US" sz="1000" dirty="0">
              <a:latin typeface="Arial" panose="020B0604020202020204" pitchFamily="34" charset="0"/>
              <a:cs typeface="Arial" panose="020B0604020202020204" pitchFamily="34" charset="0"/>
            </a:endParaRPr>
          </a:p>
        </p:txBody>
      </p:sp>
      <p:sp>
        <p:nvSpPr>
          <p:cNvPr id="2" name="Content Placeholder 2">
            <a:extLst>
              <a:ext uri="{FF2B5EF4-FFF2-40B4-BE49-F238E27FC236}">
                <a16:creationId xmlns:a16="http://schemas.microsoft.com/office/drawing/2014/main" id="{E5FCCC46-02F8-3C75-AB7C-672EB2EBDA63}"/>
              </a:ext>
            </a:extLst>
          </p:cNvPr>
          <p:cNvSpPr txBox="1">
            <a:spLocks/>
          </p:cNvSpPr>
          <p:nvPr/>
        </p:nvSpPr>
        <p:spPr>
          <a:xfrm>
            <a:off x="8383480" y="5089236"/>
            <a:ext cx="3672000" cy="16412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 وثيقة جميع اخطار الاعمال </a:t>
            </a:r>
            <a:endParaRPr lang="en-US" sz="1800" dirty="0">
              <a:effectLst/>
              <a:latin typeface="Times New Roman" panose="02020603050405020304" pitchFamily="18" charset="0"/>
              <a:ea typeface="Aptos"/>
            </a:endParaRPr>
          </a:p>
          <a:p>
            <a:pPr marL="0" indent="0" algn="r" rtl="1">
              <a:buNone/>
            </a:pPr>
            <a:r>
              <a:rPr lang="ar-SA" sz="1000" dirty="0">
                <a:latin typeface="Arial" panose="020B0604020202020204" pitchFamily="34" charset="0"/>
                <a:cs typeface="Arial" panose="020B0604020202020204" pitchFamily="34" charset="0"/>
              </a:rPr>
              <a:t>تمتع بتغطياتنا المتميزة والتي تشمل الحوادث العارضة، توقف الأعمال، المسؤولية المدنية ومميزات أخرى.</a:t>
            </a:r>
            <a:endParaRPr lang="en-US" sz="1000" dirty="0">
              <a:latin typeface="Arial" panose="020B0604020202020204" pitchFamily="34" charset="0"/>
              <a:cs typeface="Arial" panose="020B0604020202020204" pitchFamily="34" charset="0"/>
            </a:endParaRPr>
          </a:p>
          <a:p>
            <a:pPr marL="0" indent="0" algn="r" rtl="1">
              <a:buNone/>
            </a:pPr>
            <a:r>
              <a:rPr lang="ar-SA" sz="1000" dirty="0">
                <a:latin typeface="Arial" panose="020B0604020202020204" pitchFamily="34" charset="0"/>
                <a:cs typeface="Arial" panose="020B0604020202020204" pitchFamily="34" charset="0"/>
              </a:rPr>
              <a:t>نبذل كافة جهودنا وخبراتنا من أجل حماية وسلامة مشروعك</a:t>
            </a:r>
            <a:endParaRPr lang="en-US" sz="1000" dirty="0">
              <a:latin typeface="Arial" panose="020B0604020202020204" pitchFamily="34" charset="0"/>
              <a:cs typeface="Arial" panose="020B0604020202020204" pitchFamily="34" charset="0"/>
            </a:endParaRPr>
          </a:p>
          <a:p>
            <a:pPr marL="0" indent="0" algn="r" rtl="1">
              <a:buNone/>
            </a:pPr>
            <a:r>
              <a:rPr lang="ar-SA" sz="1000" dirty="0">
                <a:latin typeface="Arial" panose="020B0604020202020204" pitchFamily="34" charset="0"/>
                <a:cs typeface="Arial" panose="020B0604020202020204" pitchFamily="34" charset="0"/>
              </a:rPr>
              <a:t>مع أكسا، سوف تستمتع بسهولة ومرونة اختيارمبلغ التأمين لتناسب متطلباتك بالتأكيد</a:t>
            </a:r>
            <a:endParaRPr lang="en-US" sz="1000" dirty="0">
              <a:latin typeface="Arial" panose="020B0604020202020204" pitchFamily="34" charset="0"/>
              <a:cs typeface="Arial" panose="020B0604020202020204" pitchFamily="34" charset="0"/>
            </a:endParaRPr>
          </a:p>
          <a:p>
            <a:pPr marL="285750" indent="-285750" algn="r" rtl="1" fontAlgn="base">
              <a:lnSpc>
                <a:spcPct val="110000"/>
              </a:lnSpc>
            </a:pPr>
            <a:endParaRPr lang="ar-EG" sz="1000" b="1" dirty="0">
              <a:solidFill>
                <a:srgbClr val="2425A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906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302EC6-9383-873C-841B-F390AB47E0E1}"/>
              </a:ext>
            </a:extLst>
          </p:cNvPr>
          <p:cNvSpPr txBox="1"/>
          <p:nvPr/>
        </p:nvSpPr>
        <p:spPr>
          <a:xfrm>
            <a:off x="9360755" y="2537032"/>
            <a:ext cx="2700000" cy="2800767"/>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العنف السياسي</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خطة مصممة خصيصًا لحماية أعمالك من التهديدات السياسية والعنف لضمان استمرار أعمال شركتك بشكل يومي خلال فترة الأحداث الغير متوقعة.</a:t>
            </a:r>
          </a:p>
          <a:p>
            <a:pPr algn="r" fontAlgn="base">
              <a:lnSpc>
                <a:spcPct val="90000"/>
              </a:lnSpc>
              <a:spcBef>
                <a:spcPts val="1000"/>
              </a:spcBef>
            </a:pPr>
            <a:endParaRPr lang="ar-EG" sz="1000" b="0" i="0" dirty="0">
              <a:solidFill>
                <a:srgbClr val="212529"/>
              </a:solidFill>
              <a:effectLst/>
              <a:latin typeface="Arial" panose="020B0604020202020204" pitchFamily="34" charset="0"/>
              <a:cs typeface="Arial" panose="020B0604020202020204" pitchFamily="34" charset="0"/>
            </a:endParaRP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فريق عمل من ذوي الخبرة لمساعدتك على فهم وتقييم المخاطر، وتقديم خدمات الاستشارات التي تلبي احتياجاتك</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نطاق واسع من التغطيات، بأسعار منافسة، لتوفير أقصى درجة من الحماية لأعمالك</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التغطية تشمل انقطاع العمل، الخسارة المادية، أو الأضرار المادية، للمباني والمحتويات المملوكة للمؤمن عليه، الناتجة عن أعمال الإرهاب، التخريب، أعمال الشغب والإضرابات و/ أو الاضطرابات المدنية وغيرها.</a:t>
            </a:r>
            <a:endParaRPr lang="en-US" sz="1000" b="0" i="0" dirty="0">
              <a:solidFill>
                <a:srgbClr val="212529"/>
              </a:solidFill>
              <a:effectLst/>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0D8662E0-B653-9577-4DE2-1D6A29E3BFA7}"/>
              </a:ext>
            </a:extLst>
          </p:cNvPr>
          <p:cNvSpPr txBox="1">
            <a:spLocks/>
          </p:cNvSpPr>
          <p:nvPr/>
        </p:nvSpPr>
        <p:spPr>
          <a:xfrm>
            <a:off x="4959927" y="972104"/>
            <a:ext cx="211557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a:t>
            </a:r>
            <a:endParaRPr lang="en-US" sz="2000" b="1" dirty="0">
              <a:solidFill>
                <a:srgbClr val="2425AA"/>
              </a:solidFill>
              <a:latin typeface="SourceSansPro Regular"/>
            </a:endParaRPr>
          </a:p>
        </p:txBody>
      </p:sp>
      <p:sp>
        <p:nvSpPr>
          <p:cNvPr id="10" name="TextBox 9">
            <a:extLst>
              <a:ext uri="{FF2B5EF4-FFF2-40B4-BE49-F238E27FC236}">
                <a16:creationId xmlns:a16="http://schemas.microsoft.com/office/drawing/2014/main" id="{2E63CE87-873C-01B4-D882-D3EC6431A5D8}"/>
              </a:ext>
            </a:extLst>
          </p:cNvPr>
          <p:cNvSpPr txBox="1"/>
          <p:nvPr/>
        </p:nvSpPr>
        <p:spPr>
          <a:xfrm>
            <a:off x="355074" y="2556776"/>
            <a:ext cx="2700000" cy="307776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المسؤولية</a:t>
            </a:r>
            <a:endParaRPr lang="en-US" sz="10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مخصصة وتحتوي على برنامجين لتغطية أعمالك ضد جميع المسؤوليات القانونية، التي قد تتحملها بسبب موظفيها، أو الأطراف المعنية الأخرى.</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تأمين المسؤولية العامة الشاملة، ليغطي المسؤولية القانونية تجاه الطرف الثالث، عن الإصابات البدنية، أو الأضرار في الممتلكات، والتي تقع خلال أي من معاملات الشركة، وفي نطاق حدود إقليمية محددة مسبقاً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تأمين المسئولية المهنية، مصمم خصيصاً لحماية الشركات، التي تقدم خدماتها/ توصياتها واستشاراتها المهنية إلى عملائها، حيث يواجه هؤلاء العملاء، نتيجة لهذه الخدمات والتوصيات والاستشارات، مطالبات من جانب القائمين بإسناد المهام إلى هذه الشركات، والغير، بموجب القانون العام</a:t>
            </a:r>
          </a:p>
          <a:p>
            <a:pPr fontAlgn="base">
              <a:lnSpc>
                <a:spcPct val="90000"/>
              </a:lnSpc>
              <a:spcBef>
                <a:spcPts val="1000"/>
              </a:spcBef>
            </a:pPr>
            <a:endParaRPr lang="ar-EG" sz="1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EDA2A07-AD80-1168-8848-ECFC0DA9F470}"/>
              </a:ext>
            </a:extLst>
          </p:cNvPr>
          <p:cNvSpPr txBox="1"/>
          <p:nvPr/>
        </p:nvSpPr>
        <p:spPr>
          <a:xfrm>
            <a:off x="6358862" y="2537032"/>
            <a:ext cx="2700000" cy="2918748"/>
          </a:xfrm>
          <a:prstGeom prst="rect">
            <a:avLst/>
          </a:prstGeom>
          <a:noFill/>
        </p:spPr>
        <p:txBody>
          <a:bodyPr wrap="square">
            <a:spAutoFit/>
          </a:bodyPr>
          <a:lstStyle/>
          <a:p>
            <a:pPr marL="171450" indent="-1714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الحوادث الشخصية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صممت خصيصاً لتوفر التغطية اللازمة لحماية أساس أعملاك: موظفيك، عملائك أو الطلبة ضد أي حدث مؤسف قد يؤدي إلى إصابة بدنية.</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سهولة في تقديم طلب للوثيقة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أسعار منافسة وحماية ضد الحوادث 24 ساعة يومياً، 7 أيام في الأسبوع</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التكاليف الطبية الناتجة عن الحوادث</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تشمل الوفاة الناتجة عن حادث، العجز الكلي الدائم والعجز الجزئي الدائم، والعجز الكلي المؤقت</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المزايا التأمينية لتلبية جميع احتياجاتك</a:t>
            </a:r>
            <a:endParaRPr lang="en-US" sz="1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E209A66-334D-381B-4590-2F652A241973}"/>
              </a:ext>
            </a:extLst>
          </p:cNvPr>
          <p:cNvSpPr txBox="1"/>
          <p:nvPr/>
        </p:nvSpPr>
        <p:spPr>
          <a:xfrm>
            <a:off x="3259552" y="2537032"/>
            <a:ext cx="2700000" cy="360098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الجرائم</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لحماية أموال شركتك، والممتلكات الأخرى، ضد مجموعة مختلفة من الأعمال الإجرامية والخسارة الناتجة عنها؛ مع برامج حماية تلبي احتياجاتك المختلفة: تأمين ضد خيانة الأمانة والتأمين على الأموال.</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تأمينية فورية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دعم للتعويضات 24 ساعة يومياً، 7 أيام في الأسبوع بخدمة عادلة وسريعة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مد تلقائي لمزايا التأمين، حيث تغطي الخسائر المكتشفة خلال اثني عشر شهراً من تاريخ انتهاء صلاحية الوثيقة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إصدار الخطة قد يكون بناء على اسم الفرد، أو بناء على وظيفته، أو يمكن جعلها بلا اسم، حيث تكون خانة الاسم فارغة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إضافة تغطيات لتشمل أتعاب مدققي الحسابات، أضرار السرقة أو السطو على الخزينة</a:t>
            </a:r>
          </a:p>
          <a:p>
            <a:pPr marL="285750" indent="-285750" fontAlgn="base">
              <a:lnSpc>
                <a:spcPct val="90000"/>
              </a:lnSpc>
              <a:spcBef>
                <a:spcPts val="1000"/>
              </a:spcBef>
              <a:buFont typeface="Arial" panose="020B0604020202020204" pitchFamily="34" charset="0"/>
              <a:buChar char="•"/>
            </a:pPr>
            <a:endParaRPr lang="ar-EG" sz="10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0F1EE4C7-C780-1A49-7400-83A6E1816A3E}"/>
              </a:ext>
            </a:extLst>
          </p:cNvPr>
          <p:cNvGrpSpPr/>
          <p:nvPr/>
        </p:nvGrpSpPr>
        <p:grpSpPr>
          <a:xfrm>
            <a:off x="5491831" y="1217127"/>
            <a:ext cx="1208339" cy="1273750"/>
            <a:chOff x="5491831" y="1581113"/>
            <a:chExt cx="1208339" cy="1273750"/>
          </a:xfrm>
        </p:grpSpPr>
        <p:pic>
          <p:nvPicPr>
            <p:cNvPr id="5" name="Picture 4">
              <a:extLst>
                <a:ext uri="{FF2B5EF4-FFF2-40B4-BE49-F238E27FC236}">
                  <a16:creationId xmlns:a16="http://schemas.microsoft.com/office/drawing/2014/main" id="{B8DB3BCD-3B28-1BB5-841D-AED84AF00078}"/>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7" name="TextBox 6">
              <a:extLst>
                <a:ext uri="{FF2B5EF4-FFF2-40B4-BE49-F238E27FC236}">
                  <a16:creationId xmlns:a16="http://schemas.microsoft.com/office/drawing/2014/main" id="{E7CBD8B3-2DF7-A000-A5FB-C666223B8F3A}"/>
                </a:ext>
              </a:extLst>
            </p:cNvPr>
            <p:cNvSpPr txBox="1"/>
            <p:nvPr/>
          </p:nvSpPr>
          <p:spPr>
            <a:xfrm>
              <a:off x="5491831" y="2393198"/>
              <a:ext cx="1072168" cy="461665"/>
            </a:xfrm>
            <a:prstGeom prst="rect">
              <a:avLst/>
            </a:prstGeom>
            <a:noFill/>
          </p:spPr>
          <p:txBody>
            <a:bodyPr wrap="square" rtlCol="0">
              <a:spAutoFit/>
            </a:bodyPr>
            <a:lstStyle/>
            <a:p>
              <a:pPr algn="ctr"/>
              <a:r>
                <a:rPr lang="ar-EG" sz="1200" b="1" i="0" cap="all" dirty="0">
                  <a:solidFill>
                    <a:srgbClr val="00008F"/>
                  </a:solidFill>
                  <a:effectLst/>
                  <a:latin typeface="SourceSansPro Regular"/>
                </a:rPr>
                <a:t>تأمين الممتلكات</a:t>
              </a:r>
              <a:endParaRPr lang="en-US" sz="1200" dirty="0">
                <a:solidFill>
                  <a:srgbClr val="2425AA"/>
                </a:solidFill>
                <a:latin typeface="Arial" panose="020B0604020202020204" pitchFamily="34" charset="0"/>
                <a:cs typeface="Arial" panose="020B0604020202020204" pitchFamily="34" charset="0"/>
              </a:endParaRPr>
            </a:p>
            <a:p>
              <a:pPr algn="ctr"/>
              <a:endParaRPr lang="en-US" sz="1200" dirty="0">
                <a:solidFill>
                  <a:srgbClr val="2425AA"/>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70486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4816DB6-3107-7D33-99F9-D7A6FF544C44}"/>
              </a:ext>
            </a:extLst>
          </p:cNvPr>
          <p:cNvSpPr>
            <a:spLocks noGrp="1"/>
          </p:cNvSpPr>
          <p:nvPr>
            <p:ph idx="1"/>
          </p:nvPr>
        </p:nvSpPr>
        <p:spPr>
          <a:xfrm>
            <a:off x="166498" y="2708759"/>
            <a:ext cx="2816402" cy="1328568"/>
          </a:xfrm>
        </p:spPr>
        <p:txBody>
          <a:bodyPr>
            <a:noAutofit/>
          </a:body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الـتأمين الطبي وتأمين الحياة المحلي للشركات الصغيرة والمتوسط</a:t>
            </a:r>
          </a:p>
          <a:p>
            <a:pPr marL="0" indent="0" algn="r" rtl="1" fontAlgn="base">
              <a:lnSpc>
                <a:spcPct val="110000"/>
              </a:lnSpc>
              <a:buNone/>
            </a:pPr>
            <a:r>
              <a:rPr lang="ar-EG" sz="1000" dirty="0">
                <a:latin typeface="Arial" panose="020B0604020202020204" pitchFamily="34" charset="0"/>
                <a:cs typeface="Arial" panose="020B0604020202020204" pitchFamily="34" charset="0"/>
              </a:rPr>
              <a:t>خطة توفر للشركات الصغيرة والمتوسطة - التي يتراوح عدد موظفيها بين 20 و300 موظف - الفرصة لتقديم خدمات رعاية طبية فائقة الجودة وخطة تأمين على الحياة للموظفين داخل مصر: لمساعدتهم على التركيز في تنمية الأعمال وتحقيق نجاحات متوالية للشركة.</a:t>
            </a:r>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6BECB25-1D4A-5ACB-66FF-3969FDAED74B}"/>
              </a:ext>
            </a:extLst>
          </p:cNvPr>
          <p:cNvSpPr txBox="1"/>
          <p:nvPr/>
        </p:nvSpPr>
        <p:spPr>
          <a:xfrm>
            <a:off x="166498" y="4133626"/>
            <a:ext cx="2816402" cy="1051570"/>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تأمين طبي عالمي للشركات الصغيرة والمتوسطة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توفر لموظفيك راحة البال والاطمئنان بأن جميع خدمات الرعاية الطبية التي يستحقونها، ستكون متوفرة لهم بجودة فائقة خلال سفرهم في جميع أنحاء العالم. مجموعة من أربع برامج للشركات الصغيرة والمتوسطة التي يبلغ عدد موظفيها 80 أو أقل لتلبية احتياجاتهم المتنوعة.</a:t>
            </a:r>
            <a:endParaRPr lang="en-US" sz="1000"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F0A6C569-654E-D6C1-5B78-953A4D433A9C}"/>
              </a:ext>
            </a:extLst>
          </p:cNvPr>
          <p:cNvSpPr txBox="1">
            <a:spLocks/>
          </p:cNvSpPr>
          <p:nvPr/>
        </p:nvSpPr>
        <p:spPr>
          <a:xfrm>
            <a:off x="5001768" y="972104"/>
            <a:ext cx="2073735" cy="50602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 صغيرة ومتوسطة </a:t>
            </a:r>
            <a:endParaRPr lang="en-US" sz="2000" b="1" dirty="0">
              <a:solidFill>
                <a:srgbClr val="2425AA"/>
              </a:solidFill>
              <a:latin typeface="SourceSansPro Regular"/>
            </a:endParaRPr>
          </a:p>
        </p:txBody>
      </p:sp>
      <p:pic>
        <p:nvPicPr>
          <p:cNvPr id="8" name="Picture 7">
            <a:extLst>
              <a:ext uri="{FF2B5EF4-FFF2-40B4-BE49-F238E27FC236}">
                <a16:creationId xmlns:a16="http://schemas.microsoft.com/office/drawing/2014/main" id="{840EEAB1-2F41-DCAC-A82A-479DCB180B90}"/>
              </a:ext>
            </a:extLst>
          </p:cNvPr>
          <p:cNvPicPr>
            <a:picLocks noChangeAspect="1"/>
          </p:cNvPicPr>
          <p:nvPr/>
        </p:nvPicPr>
        <p:blipFill>
          <a:blip r:embed="rId2"/>
          <a:stretch>
            <a:fillRect/>
          </a:stretch>
        </p:blipFill>
        <p:spPr>
          <a:xfrm>
            <a:off x="899741" y="1198159"/>
            <a:ext cx="936000" cy="954000"/>
          </a:xfrm>
          <a:prstGeom prst="rect">
            <a:avLst/>
          </a:prstGeom>
        </p:spPr>
      </p:pic>
      <p:sp>
        <p:nvSpPr>
          <p:cNvPr id="9" name="TextBox 8">
            <a:extLst>
              <a:ext uri="{FF2B5EF4-FFF2-40B4-BE49-F238E27FC236}">
                <a16:creationId xmlns:a16="http://schemas.microsoft.com/office/drawing/2014/main" id="{85D08726-B8A2-0096-DB6D-8C646D347972}"/>
              </a:ext>
            </a:extLst>
          </p:cNvPr>
          <p:cNvSpPr txBox="1"/>
          <p:nvPr/>
        </p:nvSpPr>
        <p:spPr>
          <a:xfrm>
            <a:off x="899741" y="2104005"/>
            <a:ext cx="936000" cy="276999"/>
          </a:xfrm>
          <a:prstGeom prst="rect">
            <a:avLst/>
          </a:prstGeom>
          <a:noFill/>
        </p:spPr>
        <p:txBody>
          <a:bodyPr wrap="square" rtlCol="0">
            <a:spAutoFit/>
          </a:bodyPr>
          <a:lstStyle/>
          <a:p>
            <a:pPr algn="ctr"/>
            <a:r>
              <a:rPr lang="ar-EG" sz="1200">
                <a:solidFill>
                  <a:srgbClr val="2425AA"/>
                </a:solidFill>
                <a:latin typeface="Arial" panose="020B0604020202020204" pitchFamily="34" charset="0"/>
                <a:cs typeface="Arial" panose="020B0604020202020204" pitchFamily="34" charset="0"/>
              </a:rPr>
              <a:t>التأمين الطبي</a:t>
            </a:r>
            <a:endParaRPr lang="ar-EG" sz="1200" dirty="0">
              <a:solidFill>
                <a:srgbClr val="2425AA"/>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5C62EA8D-4414-A4AF-AADD-43FB74C60140}"/>
              </a:ext>
            </a:extLst>
          </p:cNvPr>
          <p:cNvGrpSpPr/>
          <p:nvPr/>
        </p:nvGrpSpPr>
        <p:grpSpPr>
          <a:xfrm>
            <a:off x="7257481" y="1225353"/>
            <a:ext cx="951058" cy="961407"/>
            <a:chOff x="7257481" y="1296377"/>
            <a:chExt cx="951058" cy="961407"/>
          </a:xfrm>
        </p:grpSpPr>
        <p:pic>
          <p:nvPicPr>
            <p:cNvPr id="11" name="Picture 2">
              <a:extLst>
                <a:ext uri="{FF2B5EF4-FFF2-40B4-BE49-F238E27FC236}">
                  <a16:creationId xmlns:a16="http://schemas.microsoft.com/office/drawing/2014/main" id="{2B653F51-BF2B-3A98-E3A3-893A95438401}"/>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C4D3096-1F04-DC3D-5886-C4201CE3F6B0}"/>
                </a:ext>
              </a:extLst>
            </p:cNvPr>
            <p:cNvSpPr txBox="1"/>
            <p:nvPr/>
          </p:nvSpPr>
          <p:spPr>
            <a:xfrm>
              <a:off x="7272539" y="1980785"/>
              <a:ext cx="936000" cy="276999"/>
            </a:xfrm>
            <a:prstGeom prst="rect">
              <a:avLst/>
            </a:prstGeom>
            <a:noFill/>
          </p:spPr>
          <p:txBody>
            <a:bodyPr wrap="square" rtlCol="0">
              <a:spAutoFit/>
            </a:bodyPr>
            <a:lstStyle/>
            <a:p>
              <a:pPr algn="ctr"/>
              <a:r>
                <a:rPr lang="ar-EG" sz="1200" dirty="0">
                  <a:solidFill>
                    <a:srgbClr val="2425AA"/>
                  </a:solidFill>
                  <a:latin typeface="Arial" panose="020B0604020202020204" pitchFamily="34" charset="0"/>
                  <a:cs typeface="Arial" panose="020B0604020202020204" pitchFamily="34" charset="0"/>
                </a:rPr>
                <a:t>الحياة</a:t>
              </a:r>
              <a:endParaRPr lang="en-US" sz="1200" dirty="0">
                <a:solidFill>
                  <a:srgbClr val="2425AA"/>
                </a:solidFil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3A8E3F9C-BD96-2817-E85F-B7DF217CA941}"/>
              </a:ext>
            </a:extLst>
          </p:cNvPr>
          <p:cNvGrpSpPr/>
          <p:nvPr/>
        </p:nvGrpSpPr>
        <p:grpSpPr>
          <a:xfrm>
            <a:off x="3639842" y="2243571"/>
            <a:ext cx="8208104" cy="4115163"/>
            <a:chOff x="3639842" y="2243572"/>
            <a:chExt cx="8208104" cy="4024063"/>
          </a:xfrm>
        </p:grpSpPr>
        <p:sp>
          <p:nvSpPr>
            <p:cNvPr id="14" name="TextBox 13">
              <a:extLst>
                <a:ext uri="{FF2B5EF4-FFF2-40B4-BE49-F238E27FC236}">
                  <a16:creationId xmlns:a16="http://schemas.microsoft.com/office/drawing/2014/main" id="{CAD8BA9F-EE46-A5EC-42D7-832DDB82D0F2}"/>
                </a:ext>
              </a:extLst>
            </p:cNvPr>
            <p:cNvSpPr txBox="1"/>
            <p:nvPr/>
          </p:nvSpPr>
          <p:spPr>
            <a:xfrm>
              <a:off x="3764688" y="2352262"/>
              <a:ext cx="2591721" cy="2756845"/>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مزايا التقاعد للعاملين</a:t>
              </a:r>
              <a:endParaRPr lang="en-US" sz="1000" b="1" dirty="0">
                <a:solidFill>
                  <a:srgbClr val="2425AA"/>
                </a:solidFill>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خطة توفر لك الحلول التي تحتاج إليها لحماية، تأمين والاحتفاظ بموظفيك من خلال تزويدهم بخطة استثمار فريدة وحديثة ومرنة في حالة التقاعد أو الاستقالة.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 تراكم رأس المال لدفع مبلغ مستثمر في حالة تقاعد الموظف أو استقالته</a:t>
              </a:r>
            </a:p>
            <a:p>
              <a:pPr marL="0" indent="0" algn="r" fontAlgn="base">
                <a:lnSpc>
                  <a:spcPct val="110000"/>
                </a:lnSpc>
                <a:buNone/>
              </a:pPr>
              <a:r>
                <a:rPr lang="ar-EG" sz="1000" dirty="0">
                  <a:latin typeface="Arial" panose="020B0604020202020204" pitchFamily="34" charset="0"/>
                  <a:cs typeface="Arial" panose="020B0604020202020204" pitchFamily="34" charset="0"/>
                </a:rPr>
                <a:t>✓ الحفاظ على رأس المال المستثمر لتوفير عائد كافي لحماية موظفيك من آثار التضخم</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خدمة ممتازة لإدارة الاستثمارات الخاصة بشركتك</a:t>
              </a:r>
            </a:p>
            <a:p>
              <a:pPr marL="0" indent="0" algn="r" fontAlgn="base">
                <a:lnSpc>
                  <a:spcPct val="110000"/>
                </a:lnSpc>
                <a:buNone/>
              </a:pPr>
              <a:r>
                <a:rPr lang="ar-EG" sz="1000" dirty="0">
                  <a:latin typeface="Arial" panose="020B0604020202020204" pitchFamily="34" charset="0"/>
                  <a:cs typeface="Arial" panose="020B0604020202020204" pitchFamily="34" charset="0"/>
                </a:rPr>
                <a:t>✓ إعفاء ضريبي لك كصاحب عمل</a:t>
              </a:r>
            </a:p>
            <a:p>
              <a:pPr marL="0" indent="0" algn="r" fontAlgn="base">
                <a:lnSpc>
                  <a:spcPct val="110000"/>
                </a:lnSpc>
                <a:buNone/>
              </a:pPr>
              <a:r>
                <a:rPr lang="ar-EG" sz="1000" dirty="0">
                  <a:latin typeface="Arial" panose="020B0604020202020204" pitchFamily="34" charset="0"/>
                  <a:cs typeface="Arial" panose="020B0604020202020204" pitchFamily="34" charset="0"/>
                </a:rPr>
                <a:t>✓ إمكانية تقسيم المساهمة بينك وبين الموظف</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في تصنيف موظفيك إلى فئات مختلفة</a:t>
              </a:r>
              <a:endParaRPr lang="en-US" sz="1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FF3AE2-A368-0313-5C4A-A344E2C20ADB}"/>
                </a:ext>
              </a:extLst>
            </p:cNvPr>
            <p:cNvSpPr txBox="1"/>
            <p:nvPr/>
          </p:nvSpPr>
          <p:spPr>
            <a:xfrm>
              <a:off x="6495310" y="2344770"/>
              <a:ext cx="2701169" cy="379213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الجماعي على الحياة</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لتوفير أفضل الحلول لأصحاب العمل، كي تستطيع حماية موظفيك وعائلاتهم في الحالات المؤسفة؛ ودعمهم لتخطي تلك الفترة الصعبة وما يصاحبها من أعباء مادية.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الرئيسيه:</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الخطيرة، حيث سيحصل المؤمن عليه على دفعة مالية مقدمة في حالة وجود أمراض معينة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مزايا إضافية: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الكلي الدائم نتيجة لإصابة أو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الجزئي الدائم نتيجة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التأمين ضد الوفاة بحادث حيث يتم دفع ضعف مبلغ التأمين في حالة الوفاة الناجمة عن حادث للموظف في الخدمة</a:t>
              </a:r>
            </a:p>
          </p:txBody>
        </p:sp>
        <p:sp>
          <p:nvSpPr>
            <p:cNvPr id="16" name="TextBox 15">
              <a:extLst>
                <a:ext uri="{FF2B5EF4-FFF2-40B4-BE49-F238E27FC236}">
                  <a16:creationId xmlns:a16="http://schemas.microsoft.com/office/drawing/2014/main" id="{02179FF5-B2B4-9531-F958-429941CE645B}"/>
                </a:ext>
              </a:extLst>
            </p:cNvPr>
            <p:cNvSpPr txBox="1"/>
            <p:nvPr/>
          </p:nvSpPr>
          <p:spPr>
            <a:xfrm>
              <a:off x="9226213" y="2344770"/>
              <a:ext cx="2592000" cy="347274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على الحياة (ائتمان)</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لمؤسسات الإقراض للحد من المخاطر التي تتعرض لها من خلال تأمين حياة العملاء المسجلين في جميع أنواع القروض</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الحرجة التي قد تصيب العميل المؤمن عليه؛ جراحة الشريان التاجي، النوبة القلبية، السرطان، الفشل الكلوي، زرع الأعضاء الرئيسية والحوادث الدماغية (السكتة الدماغية)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في حالة العجز الكلي أو الجزئي الدائم لعميلك، يتم دفع مبلغ التأمين المتفق عليه ليوفي جميع التزاماته المادية تجاه شركتك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متطلبات اكتتاب مرنة لتناسب احتياجاتك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endParaRPr lang="en-US" sz="1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B1CE68BA-FCCF-0529-E634-FAFCF970E68D}"/>
                </a:ext>
              </a:extLst>
            </p:cNvPr>
            <p:cNvSpPr/>
            <p:nvPr/>
          </p:nvSpPr>
          <p:spPr>
            <a:xfrm>
              <a:off x="3639842" y="2243572"/>
              <a:ext cx="8208104" cy="4024063"/>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2806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2181</Words>
  <Application>Microsoft Office PowerPoint</Application>
  <PresentationFormat>Widescreen</PresentationFormat>
  <Paragraphs>195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inherit</vt:lpstr>
      <vt:lpstr>SourceSansPro Regular</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AXA EGYPT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جميع احتياجاتك التأمينية من أكسا</dc:title>
  <dc:creator>ALAA Yara</dc:creator>
  <cp:lastModifiedBy>ALAA Yara</cp:lastModifiedBy>
  <cp:revision>7</cp:revision>
  <dcterms:created xsi:type="dcterms:W3CDTF">2024-05-07T09:17:08Z</dcterms:created>
  <dcterms:modified xsi:type="dcterms:W3CDTF">2025-07-02T13:13:17Z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2d1462-ed56-4dcb-bdf1-504dea687e8f_Enabled">
    <vt:lpwstr>true</vt:lpwstr>
  </property>
  <property fmtid="{D5CDD505-2E9C-101B-9397-08002B2CF9AE}" pid="3" name="MSIP_Label_2b2d1462-ed56-4dcb-bdf1-504dea687e8f_SetDate">
    <vt:lpwstr>2025-07-02T09:08:09Z</vt:lpwstr>
  </property>
  <property fmtid="{D5CDD505-2E9C-101B-9397-08002B2CF9AE}" pid="4" name="MSIP_Label_2b2d1462-ed56-4dcb-bdf1-504dea687e8f_Method">
    <vt:lpwstr>Privileged</vt:lpwstr>
  </property>
  <property fmtid="{D5CDD505-2E9C-101B-9397-08002B2CF9AE}" pid="5" name="MSIP_Label_2b2d1462-ed56-4dcb-bdf1-504dea687e8f_Name">
    <vt:lpwstr>AEG_Internal</vt:lpwstr>
  </property>
  <property fmtid="{D5CDD505-2E9C-101B-9397-08002B2CF9AE}" pid="6" name="MSIP_Label_2b2d1462-ed56-4dcb-bdf1-504dea687e8f_SiteId">
    <vt:lpwstr>396b38cc-aa65-492b-bb0e-3d94ed25a97b</vt:lpwstr>
  </property>
  <property fmtid="{D5CDD505-2E9C-101B-9397-08002B2CF9AE}" pid="7" name="MSIP_Label_2b2d1462-ed56-4dcb-bdf1-504dea687e8f_ActionId">
    <vt:lpwstr>822f93a4-34dd-4751-ae95-31828679afff</vt:lpwstr>
  </property>
  <property fmtid="{D5CDD505-2E9C-101B-9397-08002B2CF9AE}" pid="8" name="MSIP_Label_2b2d1462-ed56-4dcb-bdf1-504dea687e8f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AEG_Internal</vt:lpwstr>
  </property>
</Properties>
</file>