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60" r:id="rId3"/>
    <p:sldId id="280" r:id="rId4"/>
    <p:sldId id="281" r:id="rId5"/>
    <p:sldId id="282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5050" autoAdjust="0"/>
  </p:normalViewPr>
  <p:slideViewPr>
    <p:cSldViewPr snapToGrid="0">
      <p:cViewPr varScale="1">
        <p:scale>
          <a:sx n="70" d="100"/>
          <a:sy n="70" d="100"/>
        </p:scale>
        <p:origin x="113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4F48B-3B9B-4481-A8D1-F6C11446875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D0300-F7F6-43D5-8286-F669FF0F3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9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--------------------------------------------------------------------------------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CONFIDENTIALITY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Operation Strategic Plan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32B2-55D9-421F-A138-9E18F33D61D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9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8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2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3D6E-0AE8-7E14-3A02-9FA5E5FF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50941-7302-354B-79D0-3E73A3A2E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B58CD-B182-19A7-5C81-3AEEA516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2B9A-C421-1100-7404-5E974D1B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4CD5-CC36-F0F8-9BB2-083D30C6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CBDD-7864-1BD7-5F29-A81B8C62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CC6E6-F791-4830-0FEA-3B509481C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7E1CD-9853-1332-513C-01EAE9B8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0CFB5-D6E1-9FF8-0799-E4036FA6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36D2-1239-A765-5EA2-E3C1B9C3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2C651-54AD-5125-CD68-7CDABF6D6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3D7CA-4691-BFFB-8169-3AD9B44FB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F1E06-FD0F-7C3F-DECD-76BC6D26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B46C-AE39-A708-80D7-0346A524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2B83C-3A3C-301C-4790-E4EDA3FD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0 w 10692130"/>
              <a:gd name="T1" fmla="*/ 28 h 7560309"/>
              <a:gd name="T2" fmla="*/ 7838 w 10692130"/>
              <a:gd name="T3" fmla="*/ 28 h 7560309"/>
              <a:gd name="T4" fmla="*/ 7838 w 10692130"/>
              <a:gd name="T5" fmla="*/ 0 h 7560309"/>
              <a:gd name="T6" fmla="*/ 0 w 10692130"/>
              <a:gd name="T7" fmla="*/ 0 h 7560309"/>
              <a:gd name="T8" fmla="*/ 0 w 10692130"/>
              <a:gd name="T9" fmla="*/ 2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A738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fr-FR" sz="1800"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2" cstate="email"/>
          <a:srcRect/>
          <a:stretch/>
        </p:blipFill>
        <p:spPr bwMode="auto">
          <a:xfrm>
            <a:off x="0" y="1827068"/>
            <a:ext cx="7965440" cy="50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2670048" y="2761488"/>
            <a:ext cx="9361085" cy="2982848"/>
          </a:xfrm>
          <a:prstGeom prst="rect">
            <a:avLst/>
          </a:prstGeom>
        </p:spPr>
        <p:txBody>
          <a:bodyPr/>
          <a:lstStyle>
            <a:lvl1pPr marL="0" indent="1162050" algn="l">
              <a:defRPr sz="5000" b="1">
                <a:solidFill>
                  <a:schemeClr val="bg1"/>
                </a:solidFill>
                <a:latin typeface="Source Sans Pro" pitchFamily="34" charset="0"/>
              </a:defRPr>
            </a:lvl1pPr>
          </a:lstStyle>
          <a:p>
            <a:r>
              <a:rPr lang="en-US" noProof="0" dirty="0"/>
              <a:t>Insert title of the       presentation in bold here</a:t>
            </a:r>
          </a:p>
        </p:txBody>
      </p:sp>
      <p:sp>
        <p:nvSpPr>
          <p:cNvPr id="1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344917" y="6379734"/>
            <a:ext cx="3595200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r">
              <a:lnSpc>
                <a:spcPct val="90000"/>
              </a:lnSpc>
              <a:buNone/>
              <a:defRPr sz="14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Date - Place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 hasCustomPrompt="1"/>
          </p:nvPr>
        </p:nvSpPr>
        <p:spPr>
          <a:xfrm>
            <a:off x="8344917" y="6013450"/>
            <a:ext cx="3595200" cy="352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Speaker/Team/Other</a:t>
            </a:r>
          </a:p>
        </p:txBody>
      </p:sp>
      <p:pic>
        <p:nvPicPr>
          <p:cNvPr id="10" name="Picture 2" descr="C:\_Clients\PPT\cdg-ppt\docs-client\axa_logo_open_white_rgb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1" y="355600"/>
            <a:ext cx="932392" cy="69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871C-3326-37D4-4CD9-25405972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0DB3-EDCD-5BBB-D74B-A3F90CB4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EBFE-F54C-9BED-DBE7-116856B8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40F8B-4789-FB81-75D5-3C86D3F7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4133-E244-3F66-AAB5-1C5DCA6F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6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76BE-5BE0-B53F-C7C2-ACE6C23E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115B-4598-4176-BB8E-B5CEA551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28DCE-359F-EF96-7C8E-083A0C17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5A80E-B67B-DE4A-F845-402D8691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FED74-65FF-AA49-26BF-66057B3D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9689-8FE8-8EC3-BE86-4007C8D5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8304-8AAC-0940-6571-C9F462A67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75282-6339-CD68-FCC7-976B13BA5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4989B-D290-C00B-B6D3-89109DB4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E0F4B-7CA1-4A58-D1E2-C3EA0895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5E0F1-EBD8-CBAF-91DB-78DCBE81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A662-458E-302B-048B-02A2584F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2ADDE-6027-55BB-684F-73A0C49A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81AC1-81B2-4080-8AD3-E9A229F0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6EFCE-9217-1D0C-4F76-2FEEB49F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E38FB-03E7-3567-B2E3-947CD2B5E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7CB74-E546-776D-D64E-4D6855FD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1942E-C7B5-A3FA-21A3-387C55AD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8A97B-C437-8457-8C1C-887CBC68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7CAD-34C1-CB24-BED6-89FEA202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B8638-F6C2-EFB6-F19C-5FEA8F51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79910-D844-939B-799D-17060678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E5EC9-58D1-EDF3-D1C6-44D42C80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2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854F9-0FB8-724D-D7B7-06D24AF7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DED35-3EC1-5115-A10B-DCEFFDA6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CE73B-24C5-0104-5514-072BC51A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Logo AXA" descr="\\Mac\AllFiles\Volumes\DOSSIERS EN COURS\17_1098 AXA_Creation_gabarits\elements\png\new_logo_axa_rgb.png">
            <a:extLst>
              <a:ext uri="{FF2B5EF4-FFF2-40B4-BE49-F238E27FC236}">
                <a16:creationId xmlns:a16="http://schemas.microsoft.com/office/drawing/2014/main" id="{2F87AC06-7160-4573-887D-FAD14866F6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0" y="6492876"/>
            <a:ext cx="274983" cy="2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473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27AE-4AA3-9D24-CAE6-C5705891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C9F7-8C07-6F05-677A-2F0031A0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9AE9E-A2EF-5526-4070-06245E15A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DAC04-85A8-5080-F646-79043E54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610AC-0D34-0318-147E-B8696E9A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69A7-BABE-AA5F-00AE-9E444781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7F9D-777C-25DE-9662-027EE264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BCF6C-EB3C-3C1B-BC81-799BD9504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F488-2D6B-2CE7-B519-0D71FAA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F3A7E-D095-C4CC-FB71-1DC581C3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4467C-01A4-0E3C-F740-981EC700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51192-B639-3835-8274-EE60351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F563C-CEBC-D37C-0186-4ECC5BBF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F6044-1B74-9B67-C436-5A5DD88E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2704D-F782-0784-4ADD-B22B475B07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5984-CF51-44BF-9C15-6E06F9FCE92A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58E45-03E4-D632-3063-FA8021AD1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EC16-2629-BCBE-927A-29D22DBE9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mr.Hamdy@axa-egypt.com" TargetMode="External"/><Relationship Id="rId13" Type="http://schemas.openxmlformats.org/officeDocument/2006/relationships/hyperlink" Target="mailto:Mohamed.Fadda@axa-egypt.com" TargetMode="External"/><Relationship Id="rId3" Type="http://schemas.openxmlformats.org/officeDocument/2006/relationships/hyperlink" Target="mailto:Production@axa-egypt.com" TargetMode="External"/><Relationship Id="rId7" Type="http://schemas.openxmlformats.org/officeDocument/2006/relationships/hyperlink" Target="mailto:Corporate.collection@axa-egypt.com" TargetMode="External"/><Relationship Id="rId12" Type="http://schemas.openxmlformats.org/officeDocument/2006/relationships/hyperlink" Target="mailto:Angie.mourad@axa-egyp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hmed.abdelalim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anob.yassa@axa-egypt.com" TargetMode="External"/><Relationship Id="rId11" Type="http://schemas.openxmlformats.org/officeDocument/2006/relationships/hyperlink" Target="mailto:Abdel.hameed@axa-egypt.com" TargetMode="External"/><Relationship Id="rId5" Type="http://schemas.openxmlformats.org/officeDocument/2006/relationships/hyperlink" Target="mailto:Yasmine.khaled@axa-egypt.com" TargetMode="External"/><Relationship Id="rId15" Type="http://schemas.openxmlformats.org/officeDocument/2006/relationships/hyperlink" Target="mailto:samira.abdelfattah@axa-egypt.com" TargetMode="External"/><Relationship Id="rId10" Type="http://schemas.openxmlformats.org/officeDocument/2006/relationships/hyperlink" Target="mailto:Ops.collection@axa-egypt.com" TargetMode="External"/><Relationship Id="rId4" Type="http://schemas.openxmlformats.org/officeDocument/2006/relationships/hyperlink" Target="mailto:sme.production@axa-egypt.com" TargetMode="External"/><Relationship Id="rId9" Type="http://schemas.openxmlformats.org/officeDocument/2006/relationships/hyperlink" Target="mailto:Complaints@axa-egypt.com" TargetMode="External"/><Relationship Id="rId14" Type="http://schemas.openxmlformats.org/officeDocument/2006/relationships/hyperlink" Target="mailto:Amr.Kamel@axa-egypt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ostafa.omar@axa-egypt.com" TargetMode="External"/><Relationship Id="rId13" Type="http://schemas.openxmlformats.org/officeDocument/2006/relationships/hyperlink" Target="mailto:Mohamed.Ramadan@axa-egypt.com" TargetMode="External"/><Relationship Id="rId18" Type="http://schemas.openxmlformats.org/officeDocument/2006/relationships/hyperlink" Target="mailto:Medical.network@axa-egypt.com" TargetMode="External"/><Relationship Id="rId3" Type="http://schemas.openxmlformats.org/officeDocument/2006/relationships/hyperlink" Target="mailto:pc.corporateproduction@axa-egypt.com" TargetMode="External"/><Relationship Id="rId7" Type="http://schemas.openxmlformats.org/officeDocument/2006/relationships/hyperlink" Target="mailto:Ahmed.Habashy@axa-egypt.com" TargetMode="External"/><Relationship Id="rId12" Type="http://schemas.openxmlformats.org/officeDocument/2006/relationships/hyperlink" Target="mailto:soha.gezeiry@axa-egypt.com" TargetMode="External"/><Relationship Id="rId17" Type="http://schemas.openxmlformats.org/officeDocument/2006/relationships/hyperlink" Target="mailto:Yara.Abdelsamad@axa-egypt.com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Approvals.international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hamed.Bahaa@axa-egypt.com" TargetMode="External"/><Relationship Id="rId11" Type="http://schemas.openxmlformats.org/officeDocument/2006/relationships/hyperlink" Target="mailto:fouad.maghraby@axa-egypt.com" TargetMode="External"/><Relationship Id="rId5" Type="http://schemas.openxmlformats.org/officeDocument/2006/relationships/hyperlink" Target="mailto:P&amp;c.retailproduction@axa-egypt.com;Motor.NB@axa-egypt.com" TargetMode="External"/><Relationship Id="rId15" Type="http://schemas.openxmlformats.org/officeDocument/2006/relationships/hyperlink" Target="mailto:Int.health@axa-egypt.com" TargetMode="External"/><Relationship Id="rId10" Type="http://schemas.openxmlformats.org/officeDocument/2006/relationships/hyperlink" Target="mailto:mohamed.lotfy@axa-egypt.com" TargetMode="External"/><Relationship Id="rId19" Type="http://schemas.openxmlformats.org/officeDocument/2006/relationships/hyperlink" Target="mailto:loay.hassanein@axa-egypt.com" TargetMode="External"/><Relationship Id="rId4" Type="http://schemas.openxmlformats.org/officeDocument/2006/relationships/hyperlink" Target="mailto:Menna.elsaadany@axa-egypt.com" TargetMode="External"/><Relationship Id="rId9" Type="http://schemas.openxmlformats.org/officeDocument/2006/relationships/hyperlink" Target="mailto:sandra.elgabalawy@axa-egypt.com" TargetMode="External"/><Relationship Id="rId14" Type="http://schemas.openxmlformats.org/officeDocument/2006/relationships/hyperlink" Target="mailto:Individual.health@axa-egypt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sarah.caesser@axa-egypt.com" TargetMode="External"/><Relationship Id="rId13" Type="http://schemas.openxmlformats.org/officeDocument/2006/relationships/hyperlink" Target="mailto:Sandy.bassily@axa-egypt.com" TargetMode="External"/><Relationship Id="rId18" Type="http://schemas.openxmlformats.org/officeDocument/2006/relationships/hyperlink" Target="mailto:Nesma.ezzat@axa-egypt.com" TargetMode="External"/><Relationship Id="rId3" Type="http://schemas.openxmlformats.org/officeDocument/2006/relationships/hyperlink" Target="mailto:Medical.approvals@axa-egypt.com" TargetMode="External"/><Relationship Id="rId7" Type="http://schemas.openxmlformats.org/officeDocument/2006/relationships/hyperlink" Target="mailto:Medical.claims@axa-egypt.com" TargetMode="External"/><Relationship Id="rId12" Type="http://schemas.openxmlformats.org/officeDocument/2006/relationships/hyperlink" Target="mailto:Life.claims@axa-egypt.com" TargetMode="External"/><Relationship Id="rId17" Type="http://schemas.openxmlformats.org/officeDocument/2006/relationships/hyperlink" Target="mailto:Broker.services@axa-egypt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retailmotor.collection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hmed.elmakhzangy@axa-egypt.com" TargetMode="External"/><Relationship Id="rId11" Type="http://schemas.openxmlformats.org/officeDocument/2006/relationships/hyperlink" Target="mailto:Ahmed.samir@axa-egypt.com" TargetMode="External"/><Relationship Id="rId5" Type="http://schemas.openxmlformats.org/officeDocument/2006/relationships/hyperlink" Target="mailto:mostafa.eldawy@axa-egypt.com" TargetMode="External"/><Relationship Id="rId15" Type="http://schemas.openxmlformats.org/officeDocument/2006/relationships/hyperlink" Target="mailto:Sara.dahab@axa-egypt.com" TargetMode="External"/><Relationship Id="rId10" Type="http://schemas.openxmlformats.org/officeDocument/2006/relationships/hyperlink" Target="mailto:Motorclaim@axa-egypt.com" TargetMode="External"/><Relationship Id="rId4" Type="http://schemas.openxmlformats.org/officeDocument/2006/relationships/hyperlink" Target="mailto:Chronic.medications@axa-egypt.com" TargetMode="External"/><Relationship Id="rId9" Type="http://schemas.openxmlformats.org/officeDocument/2006/relationships/hyperlink" Target="mailto:Amr.yasser@axa-egypt.com" TargetMode="External"/><Relationship Id="rId14" Type="http://schemas.openxmlformats.org/officeDocument/2006/relationships/hyperlink" Target="mailto:loyalty@axa-egypt.co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mr.Hamdy@axa-egypt.com" TargetMode="External"/><Relationship Id="rId13" Type="http://schemas.openxmlformats.org/officeDocument/2006/relationships/hyperlink" Target="mailto:Mohamed.Fadda@axa-egypt.com" TargetMode="External"/><Relationship Id="rId3" Type="http://schemas.openxmlformats.org/officeDocument/2006/relationships/hyperlink" Target="mailto:Production@axa-egypt.com" TargetMode="External"/><Relationship Id="rId7" Type="http://schemas.openxmlformats.org/officeDocument/2006/relationships/hyperlink" Target="mailto:Corporate.collection@axa-egypt.com" TargetMode="External"/><Relationship Id="rId12" Type="http://schemas.openxmlformats.org/officeDocument/2006/relationships/hyperlink" Target="mailto:Angie.mourad@axa-egypt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hmed.abdelalim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anob.yassa@axa-egypt.com" TargetMode="External"/><Relationship Id="rId11" Type="http://schemas.openxmlformats.org/officeDocument/2006/relationships/hyperlink" Target="mailto:Abdel.hameed@axa-egypt.com" TargetMode="External"/><Relationship Id="rId5" Type="http://schemas.openxmlformats.org/officeDocument/2006/relationships/hyperlink" Target="mailto:Yasmine.khaled@axa-egypt.com" TargetMode="External"/><Relationship Id="rId15" Type="http://schemas.openxmlformats.org/officeDocument/2006/relationships/hyperlink" Target="mailto:samira.abdelfattah@axa-egypt.com" TargetMode="External"/><Relationship Id="rId10" Type="http://schemas.openxmlformats.org/officeDocument/2006/relationships/hyperlink" Target="mailto:Ops.collection@axa-egypt.com" TargetMode="External"/><Relationship Id="rId4" Type="http://schemas.openxmlformats.org/officeDocument/2006/relationships/hyperlink" Target="mailto:sme.production@axa-egypt.com" TargetMode="External"/><Relationship Id="rId9" Type="http://schemas.openxmlformats.org/officeDocument/2006/relationships/hyperlink" Target="mailto:Complaints@axa-egypt.com" TargetMode="External"/><Relationship Id="rId14" Type="http://schemas.openxmlformats.org/officeDocument/2006/relationships/hyperlink" Target="mailto:Amr.Kamel@axa-egypt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Mostafa.omar@axa-egypt.com" TargetMode="External"/><Relationship Id="rId13" Type="http://schemas.openxmlformats.org/officeDocument/2006/relationships/hyperlink" Target="mailto:Mohamed.Ramadan@axa-egypt.com" TargetMode="External"/><Relationship Id="rId18" Type="http://schemas.openxmlformats.org/officeDocument/2006/relationships/hyperlink" Target="mailto:Medical.network@axa-egypt.com" TargetMode="External"/><Relationship Id="rId3" Type="http://schemas.openxmlformats.org/officeDocument/2006/relationships/hyperlink" Target="mailto:pc.corporateproduction@axa-egypt.com" TargetMode="External"/><Relationship Id="rId7" Type="http://schemas.openxmlformats.org/officeDocument/2006/relationships/hyperlink" Target="mailto:Ahmed.Habashy@axa-egypt.com" TargetMode="External"/><Relationship Id="rId12" Type="http://schemas.openxmlformats.org/officeDocument/2006/relationships/hyperlink" Target="mailto:soha.gezeiry@axa-egypt.com" TargetMode="External"/><Relationship Id="rId17" Type="http://schemas.openxmlformats.org/officeDocument/2006/relationships/hyperlink" Target="mailto:Yara.Abdelsamad@axa-egypt.com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mailto:Approvals.international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hamed.Bahaa@axa-egypt.com" TargetMode="External"/><Relationship Id="rId11" Type="http://schemas.openxmlformats.org/officeDocument/2006/relationships/hyperlink" Target="mailto:fouad.maghraby@axa-egypt.com" TargetMode="External"/><Relationship Id="rId5" Type="http://schemas.openxmlformats.org/officeDocument/2006/relationships/hyperlink" Target="mailto:P&amp;c.retailproduction@axa-egypt.com;Motor.NB@axa-egypt.com" TargetMode="External"/><Relationship Id="rId15" Type="http://schemas.openxmlformats.org/officeDocument/2006/relationships/hyperlink" Target="mailto:Int.health@axa-egypt.com" TargetMode="External"/><Relationship Id="rId10" Type="http://schemas.openxmlformats.org/officeDocument/2006/relationships/hyperlink" Target="mailto:mohamed.lotfy@axa-egypt.com" TargetMode="External"/><Relationship Id="rId19" Type="http://schemas.openxmlformats.org/officeDocument/2006/relationships/hyperlink" Target="mailto:loay.hassanein@axa-egypt.com" TargetMode="External"/><Relationship Id="rId4" Type="http://schemas.openxmlformats.org/officeDocument/2006/relationships/hyperlink" Target="mailto:Menna.elsaadany@axa-egypt.com" TargetMode="External"/><Relationship Id="rId9" Type="http://schemas.openxmlformats.org/officeDocument/2006/relationships/hyperlink" Target="mailto:sandra.elgabalawy@axa-egypt.com" TargetMode="External"/><Relationship Id="rId14" Type="http://schemas.openxmlformats.org/officeDocument/2006/relationships/hyperlink" Target="mailto:Individual.health@axa-egypt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sarah.caesser@axa-egypt.com" TargetMode="External"/><Relationship Id="rId13" Type="http://schemas.openxmlformats.org/officeDocument/2006/relationships/hyperlink" Target="mailto:Sandy.bassily@axa-egypt.com" TargetMode="External"/><Relationship Id="rId18" Type="http://schemas.openxmlformats.org/officeDocument/2006/relationships/hyperlink" Target="mailto:Nesma.ezzat@axa-egypt.com" TargetMode="External"/><Relationship Id="rId3" Type="http://schemas.openxmlformats.org/officeDocument/2006/relationships/hyperlink" Target="mailto:Medical.approvals@axa-egypt.com" TargetMode="External"/><Relationship Id="rId7" Type="http://schemas.openxmlformats.org/officeDocument/2006/relationships/hyperlink" Target="mailto:Medical.claims@axa-egypt.com" TargetMode="External"/><Relationship Id="rId12" Type="http://schemas.openxmlformats.org/officeDocument/2006/relationships/hyperlink" Target="mailto:Life.claims@axa-egypt.com" TargetMode="External"/><Relationship Id="rId17" Type="http://schemas.openxmlformats.org/officeDocument/2006/relationships/hyperlink" Target="mailto:Broker.services@axa-egypt.com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mailto:retailmotor.collection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hmed.elmakhzangy@axa-egypt.com" TargetMode="External"/><Relationship Id="rId11" Type="http://schemas.openxmlformats.org/officeDocument/2006/relationships/hyperlink" Target="mailto:Ahmed.samir@axa-egypt.com" TargetMode="External"/><Relationship Id="rId5" Type="http://schemas.openxmlformats.org/officeDocument/2006/relationships/hyperlink" Target="mailto:mostafa.eldawy@axa-egypt.com" TargetMode="External"/><Relationship Id="rId15" Type="http://schemas.openxmlformats.org/officeDocument/2006/relationships/hyperlink" Target="mailto:Sara.dahab@axa-egypt.com" TargetMode="External"/><Relationship Id="rId10" Type="http://schemas.openxmlformats.org/officeDocument/2006/relationships/hyperlink" Target="mailto:Motorclaim@axa-egypt.com" TargetMode="External"/><Relationship Id="rId4" Type="http://schemas.openxmlformats.org/officeDocument/2006/relationships/hyperlink" Target="mailto:Chronic.medications@axa-egypt.com" TargetMode="External"/><Relationship Id="rId9" Type="http://schemas.openxmlformats.org/officeDocument/2006/relationships/hyperlink" Target="mailto:Amr.yasser@axa-egypt.com" TargetMode="External"/><Relationship Id="rId14" Type="http://schemas.openxmlformats.org/officeDocument/2006/relationships/hyperlink" Target="mailto:loyalty@axa-egyp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60576" y="2263232"/>
            <a:ext cx="3435424" cy="23315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AXA Departments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Matrix 2024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30030"/>
              </p:ext>
            </p:extLst>
          </p:nvPr>
        </p:nvGraphicFramePr>
        <p:xfrm>
          <a:off x="198120" y="426721"/>
          <a:ext cx="11815204" cy="602965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499143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2081031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95426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55323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30940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1013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Production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sme.production@axa-egypt.com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-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corporate production issuance , invoices ,client contracts delivery, daily transactions , logistics  , pension ,credit life and emerging customers.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Yasmine.khaled@axa-egypt.com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Abanob.yassa@axa-egypt.com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991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Corporate Collection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Corporate.collection@axa-egypt.com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Hegab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(SME)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012 8362 3218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Omar (Motor, P&amp;C)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Magdy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Fawzy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(Medical, life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012 7918 2207,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012 8362 3218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P&amp;C,Medical,SME,Motor,Life payment submission and reconciliation refund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Amr.Hamdy@axa-egypt.com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4173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Complaints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Complaints@axa-egypt.com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Handling complaints after escalation phase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48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Operation collection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Ops.collectionteam@axa-egypt.com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Abdelhamid Fahmy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</a:rPr>
                        <a:t>012 7919 9628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Receiving receipts for Motor, P&amp;C LOB, Handling internal visits for collection.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Abdel.hameed@axa-egypt.com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48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Life protect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Angie.mourad@axa-egypt.com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Angie Mourad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012 8877 3071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and submitting Life protect and protect plus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686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Health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Amr.Kamel@axa-egypt.com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5"/>
                        </a:rPr>
                        <a:t>samira.abdelfattah@axa-egypt.com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Amr Kamel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012 2222 0987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Samira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Abdelfatah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012 0008 7711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Sending Quotation tool and required documents for local and int. individual policies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55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ahmed.abdelalim@axa-egypt.com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Ahmed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Abdelalim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010 61652287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safe home ,safe business and motor insurance offers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26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10946"/>
              </p:ext>
            </p:extLst>
          </p:nvPr>
        </p:nvGraphicFramePr>
        <p:xfrm>
          <a:off x="198120" y="426721"/>
          <a:ext cx="11767908" cy="610028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77939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512331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2049509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83835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44294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4851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814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Corporate production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pc.corporateproduction@axa-egypt.com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Handling corporate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p&amp;c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, motor production (issuance , renewal and inquiries)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Menna.elsaadany@axa-egypt.com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547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Retail Production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P&amp;C.Retailproduction@axa-egypt.com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 Motor.NB@axa-egypt.com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Dina Amin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012 7918 8210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new business motor policies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Corporate SME health and life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Ahmed.Habashy@axa-egypt.com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Mostafa.omar@axa-egypt.com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Ahmed HABASHI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012 7867 3637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Moustafa Omar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012 7869 7469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local &amp;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int.SME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offers , submitting client’s contracts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sandra.elgabalawy@axa-egypt.com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109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Large Corporate health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mohamed.lotfy@axa-egypt.com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fouad.maghraby@axa-egypt.com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soha.gezeiry@axa-egypt.com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LOTFY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012 7546 4689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Fouad MAGHRABY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011 1645 5555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Soha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el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gezairy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012 8362 5998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of Employee benefits for large corporates above (200 employee) related to Medical,life,pension and Global LOB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Mohamed.Ramadan@axa-egypt.com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Individual Health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Individual.health@axa-egypt.com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new business policies for local individual health, policy amendment and delivering client contracts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6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IHCC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5"/>
                        </a:rPr>
                        <a:t>Int.health@axa-egypt.com</a:t>
                      </a:r>
                      <a:endParaRPr lang="en-US" sz="1200" b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6"/>
                        </a:rPr>
                        <a:t>Approvals.international@axa-egypt.com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Global policies approvals inside and outside Egypt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Yara.Abdelsamad@axa-egypt.com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1431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Network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Medical.network@axa-egypt.com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Network Inquiries and addition requests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9"/>
                        </a:rPr>
                        <a:t>loay.hassanein@axa-egypt.com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7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50465"/>
              </p:ext>
            </p:extLst>
          </p:nvPr>
        </p:nvGraphicFramePr>
        <p:xfrm>
          <a:off x="198120" y="426721"/>
          <a:ext cx="11815203" cy="6037142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3382603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56204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34232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452039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3830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521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Medical Approvals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Medical.approvals@axa-egypt.com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Chronic.medications@axa-egypt.com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Inpatient,Outpatient,Dental approvals and posting monthly chronic medications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mostafa.eldawy@axa-egypt.com</a:t>
                      </a:r>
                      <a:endParaRPr lang="en-US" sz="1200" b="0" dirty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ahmed.elmakhzangy@axa-egypt.com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12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Medical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Medical.claims@axa-egypt.com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Medical Claims inquires , Broker medical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sarah.caesser@axa-egypt.com</a:t>
                      </a:r>
                      <a:endParaRPr lang="en-US" sz="1200" b="0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9"/>
                        </a:rPr>
                        <a:t>Amr.yasser@axa-egypt.com</a:t>
                      </a:r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1343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Motor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Motorclaim@axa-egypt.com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Hamdy Mahmoud </a:t>
                      </a: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survey)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010 9309 3801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Mina Hany(Cheques)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010 2339 9187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Rasha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Aly(Registration)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011 1350 9067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Motor Claims ,Resubmission and registration requests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Ahmed.samir@axa-egypt.com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6171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Life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2"/>
                        </a:rPr>
                        <a:t>Life_claims@axa-egypt.com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Assessment Acceptance, cheque delivery repudiation communication,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Requirements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Sandy.bassily@axa-egypt.com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4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Health Customer service and collection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4"/>
                        </a:rPr>
                        <a:t>loyalty@axa-egypt.com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Health renewal submission and collection /Inquiries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5"/>
                        </a:rPr>
                        <a:t>Sara.dahab@axa-egypt.com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076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Motor and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+mj-lt"/>
                        </a:rPr>
                        <a:t>p&amp;c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 Customer service and collection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Renewal : </a:t>
                      </a:r>
                      <a:r>
                        <a:rPr lang="en-US" sz="1200" b="0" dirty="0">
                          <a:latin typeface="+mj-lt"/>
                          <a:hlinkClick r:id="rId14"/>
                        </a:rPr>
                        <a:t>loyalty@axa-egypt.com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Collection: 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6" tooltip="mailto:retailmotor.collection@axa-egypt.com"/>
                        </a:rPr>
                        <a:t>retailmotor.collection@axa-egypt.com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Retail motor and </a:t>
                      </a:r>
                      <a:r>
                        <a:rPr lang="en-US" sz="1200" b="0" dirty="0" err="1">
                          <a:latin typeface="+mj-lt"/>
                        </a:rPr>
                        <a:t>p&amp;c</a:t>
                      </a:r>
                      <a:r>
                        <a:rPr lang="en-US" sz="1200" b="0" dirty="0">
                          <a:latin typeface="+mj-lt"/>
                        </a:rPr>
                        <a:t> renewal submission and collection /inquiries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5"/>
                        </a:rPr>
                        <a:t>Sara.dahab@axa-egypt.com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115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Broker Service Unit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Broker.services@axa-egypt.com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Amer ABDELRAZEK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012 0402 2531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Nahla Yousry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Yara Alaa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012 0152 4329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Broker registration and contracts submission ,System broker coding , Commission releasing for all LOB’S ,Issuing letters and checking broker’s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Nesma.ezzat@axa-egypt.com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E06191-47CA-FDBA-05A9-7114BE97A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24596"/>
              </p:ext>
            </p:extLst>
          </p:nvPr>
        </p:nvGraphicFramePr>
        <p:xfrm>
          <a:off x="147145" y="283605"/>
          <a:ext cx="11637313" cy="6477438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690676">
                  <a:extLst>
                    <a:ext uri="{9D8B030D-6E8A-4147-A177-3AD203B41FA5}">
                      <a16:colId xmlns:a16="http://schemas.microsoft.com/office/drawing/2014/main" val="1449858685"/>
                    </a:ext>
                  </a:extLst>
                </a:gridCol>
                <a:gridCol w="2671333">
                  <a:extLst>
                    <a:ext uri="{9D8B030D-6E8A-4147-A177-3AD203B41FA5}">
                      <a16:colId xmlns:a16="http://schemas.microsoft.com/office/drawing/2014/main" val="1414971653"/>
                    </a:ext>
                  </a:extLst>
                </a:gridCol>
                <a:gridCol w="2179220">
                  <a:extLst>
                    <a:ext uri="{9D8B030D-6E8A-4147-A177-3AD203B41FA5}">
                      <a16:colId xmlns:a16="http://schemas.microsoft.com/office/drawing/2014/main" val="1075211073"/>
                    </a:ext>
                  </a:extLst>
                </a:gridCol>
                <a:gridCol w="2777431">
                  <a:extLst>
                    <a:ext uri="{9D8B030D-6E8A-4147-A177-3AD203B41FA5}">
                      <a16:colId xmlns:a16="http://schemas.microsoft.com/office/drawing/2014/main" val="3901891577"/>
                    </a:ext>
                  </a:extLst>
                </a:gridCol>
                <a:gridCol w="2318653">
                  <a:extLst>
                    <a:ext uri="{9D8B030D-6E8A-4147-A177-3AD203B41FA5}">
                      <a16:colId xmlns:a16="http://schemas.microsoft.com/office/drawing/2014/main" val="2751861218"/>
                    </a:ext>
                  </a:extLst>
                </a:gridCol>
              </a:tblGrid>
              <a:tr h="27683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721155"/>
                  </a:ext>
                </a:extLst>
              </a:tr>
              <a:tr h="10790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الانتاج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sme.production@axa-egypt.com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-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مسؤول عن إصدار و إنتاج الوثائق والفواتير للشركه وتسليم عقود العملاء والمعاملات اليومية والخدمات اللوجستية والمعاشات التقاعدية والحياة الائتمانية والعملاء الناشئين.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Yasmine.khaled@axa-egypt.com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Abanob.yassa@axa-egypt.com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366052"/>
                  </a:ext>
                </a:extLst>
              </a:tr>
              <a:tr h="18708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التحصيل (شركات)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Corporate.collection@axa-egypt.com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حجاب (للشركات المتوسطه والصغيره)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012 8362 3218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عمر (سيارات و ممتلكات)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مجدي فوزي(طبي وفردي)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012 7918 2207,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012 8362 3218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تحصيل مدفوعات الشركات الصغيرة والمتوسطة، الطبية،  الحياة، السيارات، الممتلكات واسترداد التسوية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Amr.Hamdy@axa-egypt.com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044784"/>
                  </a:ext>
                </a:extLst>
              </a:tr>
              <a:tr h="451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الشكاوى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Complaints@axa-egypt.com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التعامل مع الشكاوى بعد مرحلة التصعيد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926769"/>
                  </a:ext>
                </a:extLst>
              </a:tr>
              <a:tr h="493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عمليات التحصيل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Ops.collectionteam@axa-egypt.com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عبد الحميد فهمي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</a:rPr>
                        <a:t>012 7919 9628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استلام إيصالات السيارات والممتلكات والتعامل مع الزيارات الداخلية للتحصيل.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Abdel.hameed@axa-egypt.com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388738"/>
                  </a:ext>
                </a:extLst>
              </a:tr>
              <a:tr h="525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الأفراد (حياه)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Angie.mourad@axa-egypt.com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انجي مراد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012 8877 3071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إصدار وتقديم بوالص حماية (حياة) وحماية (بلس)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992321"/>
                  </a:ext>
                </a:extLst>
              </a:tr>
              <a:tr h="1041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الأفراد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Amr.Kamel@axa-egypt.com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5"/>
                        </a:rPr>
                        <a:t>samira.abdelfattah@axa-egypt.com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عمرو كامل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012 2222 0987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سميرة عبد الفتاح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012 0008 7711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/>
                        <a:t>إرسال أداة عرض الأسعار والمستندات المطلوبة للبوالص للمحلية والدوليه الفردية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8719"/>
                  </a:ext>
                </a:extLst>
              </a:tr>
              <a:tr h="737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الممتلكات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ahmed.abdelalim@axa-egypt.com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Arial" pitchFamily="34" charset="0"/>
                        </a:rPr>
                        <a:t>أحمد عبدالعليم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010 61652287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مسؤول عن تأمين المنازل ومخاطرالأعمال وعروض التأمين على السيارات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454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94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76291"/>
              </p:ext>
            </p:extLst>
          </p:nvPr>
        </p:nvGraphicFramePr>
        <p:xfrm>
          <a:off x="918682" y="426721"/>
          <a:ext cx="11047346" cy="5620707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577939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507810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33346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83835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44294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4851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814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انتاج الممتلكات (شركات)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pc.corporateproduction@axa-egypt.com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اصدار وتجديد بوالص الممتلكات والسيارات (شركات)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Menna.elsaadany@axa-egypt.com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612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انتاج الممتلكات (أفراد)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P&amp;C.Retailproduction@axa-egypt.com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 Motor.NB@axa-egypt.com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دينا أمين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012 7918 8210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اصدار بوالص سيارات (فردي)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اداره مبيعات شركات متناهيه الصغر (حياه و طبي 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Ahmed.Habashy@axa-egypt.com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Mostafa.omar@axa-egypt.com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احمد حبشي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012 7867 3637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مصطفي عمر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012 7869 7469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المسؤول عن تقديم العروض للشركات الصغيره والمتوسطه (محليه ودوليه)واصدار عقود العملاء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sandra.elgabalawy@axa-egypt.com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109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مبيعات الشركات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mohamed.lotfy@axa-egypt.com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fouad.maghraby@axa-egypt.com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soha.gezeiry@axa-egypt.com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محمد لطفي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012 7546 4689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فؤاد مغربي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011 1645 5555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سها الجزيري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012 8362 5998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0" lang="ar-EG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المسؤول</a:t>
                      </a: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عن مزايا الموظفين للشركات الكبيرة التي تزيد عن (200 موظف) المتعلقة بالطبي والحياة والمعاشات التقاعدية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Mohamed.Ramadan@axa-egypt.com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الانتاج (فردي)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Individual.health@axa-egypt.com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اصدار وتعديل البوالص الخاصه بعملاء التأمين الطبي للافراد وتسليم عقود العملاء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التامين الطبي العالمي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5"/>
                        </a:rPr>
                        <a:t>Int.health@axa-egypt.com</a:t>
                      </a:r>
                      <a:endParaRPr lang="en-US" sz="1200" b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6"/>
                        </a:rPr>
                        <a:t>Approvals.international@axa-egypt.com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الموافقات الطبيه العالميه داخل و خارج مصر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Yara.Abdelsamad@axa-egypt.com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233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الشبكات الطبيه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Medical.network@axa-egypt.com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استفسارات الشبكات الطبيه وطلبات الإضافة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loay.hassanein@axa-egypt.com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9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70363"/>
              </p:ext>
            </p:extLst>
          </p:nvPr>
        </p:nvGraphicFramePr>
        <p:xfrm>
          <a:off x="198120" y="426721"/>
          <a:ext cx="11815203" cy="6037142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3382603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56204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34232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452039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3830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البريد الالكتروني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رقم الهاتف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نوع الاستفسار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تصعيد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521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الموافقات الطبيه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Medical.approvals@axa-egypt.com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Chronic.medications@axa-egypt.com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/>
                        <a:t>الموافقات الطبيه </a:t>
                      </a:r>
                      <a:r>
                        <a:rPr lang="ar-EG" sz="1200" dirty="0"/>
                        <a:t>للمرضى الداخليين والخارجيين وطب الأسنان وتوفير الأدوية المزمنة الشهرية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mostafa.eldawy@axa-egypt.com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ahmed.elmakhzangy@axa-egypt.com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12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التعويضات (طبي)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Medical.claims@axa-egypt.com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استعلامات عن المطالبات الطبية للعملاء، استعلامات طبية للوسيط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sarah.caesser@axa-egypt.com</a:t>
                      </a:r>
                      <a:endParaRPr lang="en-US" sz="1200" b="0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9"/>
                        </a:rPr>
                        <a:t>Amr.yasser@axa-egypt.com</a:t>
                      </a:r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1343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التعويضات (سيارات)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Motorclaim@axa-egypt.com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حمدي محمود (لاستطلاع الاراء)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010 9309 3801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مينا هاني (للشيكات)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010 2339 9187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رشا علي (للتسجيل)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011 1350 9067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مطالبات السيارات وطلبات إعادة التقديم والتسجيل.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Ahmed.samir@axa-egypt.com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6171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التعويضات (حياه)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2"/>
                        </a:rPr>
                        <a:t>Life_claims@axa-egypt.com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قبول التقييم، التحقق من بلاغات رفض التسليم، استفسارات المتطلبات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Sandy.bassily@axa-egypt.com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4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خدمه العملاء والتحصيل (طبي أفراد)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4"/>
                        </a:rPr>
                        <a:t>loyalty@axa-egypt.com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تقديم وتحصيل وتجديد بوالص التأمين الطبي الفردي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5"/>
                        </a:rPr>
                        <a:t>Sara.dahab@axa-egypt.com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07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اداره خدمه العملاء والتحصيل (سيارات أفراد)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Renewal : </a:t>
                      </a:r>
                      <a:r>
                        <a:rPr lang="en-US" sz="1200" b="0" dirty="0">
                          <a:latin typeface="+mj-lt"/>
                          <a:hlinkClick r:id="rId14"/>
                        </a:rPr>
                        <a:t>loyalty@axa-egypt.com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Collection: 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6" tooltip="mailto:retailmotor.collection@axa-egypt.com"/>
                        </a:rPr>
                        <a:t>retailmotor.collection@axa-egypt.com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تقديم وتحصيل وتجديد بوالص التأمين للسيارات والممتلكات الفردي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5"/>
                        </a:rPr>
                        <a:t>Sara.dahab@axa-egypt.com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115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solidFill>
                            <a:schemeClr val="bg1"/>
                          </a:solidFill>
                          <a:latin typeface="+mj-lt"/>
                        </a:rPr>
                        <a:t>اداره خدمه وسطاء التأمين</a:t>
                      </a:r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Broker.services@axa-egypt.com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dirty="0">
                          <a:latin typeface="+mj-lt"/>
                        </a:rPr>
                        <a:t>عامر عبد الرازق</a:t>
                      </a:r>
                      <a:endParaRPr lang="en-US" sz="1200" b="0" dirty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012 0402 2531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نهله يسري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يارا علاء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012 0152 4329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1200" dirty="0"/>
                        <a:t>تسجيل الوسيط وتقديم العقود، إصدار العمولات</a:t>
                      </a:r>
                      <a:r>
                        <a:rPr lang="en-US" sz="1200" dirty="0"/>
                        <a:t>، </a:t>
                      </a:r>
                      <a:r>
                        <a:rPr lang="ar-EG" sz="1200" dirty="0"/>
                        <a:t>إصدار خطابات الهيئه والتحقق من استفسارات الوسيط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Nesma.ezzat@axa-egypt.com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49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11664</TotalTime>
  <Words>1757</Words>
  <Application>Microsoft Office PowerPoint</Application>
  <PresentationFormat>Widescreen</PresentationFormat>
  <Paragraphs>344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Office Theme</vt:lpstr>
      <vt:lpstr>               AXA Departments        Communication   Matrix 2024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YOUSRY Nahla</dc:creator>
  <cp:lastModifiedBy>EZZAT Nesma</cp:lastModifiedBy>
  <cp:revision>28</cp:revision>
  <dcterms:created xsi:type="dcterms:W3CDTF">2024-02-01T10:58:10Z</dcterms:created>
  <dcterms:modified xsi:type="dcterms:W3CDTF">2025-03-16T06:25:46Z</dcterms:modified>
</cp:coreProperties>
</file>