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79" r:id="rId2"/>
    <p:sldId id="260" r:id="rId3"/>
    <p:sldId id="280" r:id="rId4"/>
    <p:sldId id="281" r:id="rId5"/>
    <p:sldId id="282" r:id="rId6"/>
    <p:sldId id="287" r:id="rId7"/>
    <p:sldId id="288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8F"/>
    <a:srgbClr val="00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26" autoAdjust="0"/>
    <p:restoredTop sz="85050" autoAdjust="0"/>
  </p:normalViewPr>
  <p:slideViewPr>
    <p:cSldViewPr snapToGrid="0">
      <p:cViewPr varScale="1">
        <p:scale>
          <a:sx n="70" d="100"/>
          <a:sy n="70" d="100"/>
        </p:scale>
        <p:origin x="1133" y="53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D4F48B-3B9B-4481-A8D1-F6C11446875F}" type="datetimeFigureOut">
              <a:rPr lang="en-US" smtClean="0"/>
              <a:t>3/16/2025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2D0300-F7F6-43D5-8286-F669FF0F3D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6928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noProof="0" dirty="0"/>
              <a:t>--------------------------------------------------------------------------------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noProof="0" dirty="0"/>
              <a:t>--------------------------------------------------------------------------------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noProof="0" dirty="0"/>
              <a:t>--------------------------------------------------------------------------------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noProof="0" dirty="0"/>
              <a:t>--------------------------------------------------------------------------------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noProof="0" dirty="0"/>
              <a:t>--------------------------------------------------------------------------------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noProof="0" dirty="0"/>
              <a:t>--------------------------------------------------------------------------------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noProof="0" dirty="0"/>
              <a:t>--------------------------------------------------------------------------------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noProof="0" dirty="0"/>
              <a:t>--------------------------------------------------------------------------------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noProof="0" dirty="0"/>
              <a:t>--------------------------------------------------------------------------------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noProof="0" dirty="0"/>
              <a:t>--------------------------------------------------------------------------------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noProof="0" dirty="0"/>
              <a:t>--------------------------------------------------------------------------------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noProof="0" dirty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noProof="0" dirty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noProof="0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fr-FR"/>
              <a:t>CONFIDENTIALITY LEVEL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Operation Strategic Plan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332B2-55D9-421F-A138-9E18F33D61D4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2D0300-F7F6-43D5-8286-F669FF0F3D6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0347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2D0300-F7F6-43D5-8286-F669FF0F3D6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7684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2D0300-F7F6-43D5-8286-F669FF0F3D6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7096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2D0300-F7F6-43D5-8286-F669FF0F3D6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9387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2D0300-F7F6-43D5-8286-F669FF0F3D6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4528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2D0300-F7F6-43D5-8286-F669FF0F3D6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27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0C3D6E-0AE8-7E14-3A02-9FA5E5FF45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C50941-7302-354B-79D0-3E73A3A2EC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CB58CD-B182-19A7-5C81-3AEEA516F6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25984-CF51-44BF-9C15-6E06F9FCE92A}" type="datetimeFigureOut">
              <a:rPr lang="en-US" smtClean="0"/>
              <a:t>3/16/2025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932B9A-C421-1100-7404-5E974D1B3D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744CD5-CC36-F0F8-9BB2-083D30C600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B603C-E561-4E55-8693-8B3FB21A6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2155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D2CBDD-7864-1BD7-5F29-A81B8C6295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FCC6E6-F791-4830-0FEA-3B509481CB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B7E1CD-9853-1332-513C-01EAE9B83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25984-CF51-44BF-9C15-6E06F9FCE92A}" type="datetimeFigureOut">
              <a:rPr lang="en-US" smtClean="0"/>
              <a:t>3/16/2025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C0CFB5-D6E1-9FF8-0799-E4036FA631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1A36D2-1239-A765-5EA2-E3C1B9C38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B603C-E561-4E55-8693-8B3FB21A6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848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8B2C651-54AD-5125-CD68-7CDABF6D68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23D7CA-4691-BFFB-8169-3AD9B44FBB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6F1E06-FD0F-7C3F-DECD-76BC6D26B3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25984-CF51-44BF-9C15-6E06F9FCE92A}" type="datetimeFigureOut">
              <a:rPr lang="en-US" smtClean="0"/>
              <a:t>3/16/2025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B3B46C-AE39-A708-80D7-0346A5240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12B83C-3A3C-301C-4790-E4EDA3FD26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B603C-E561-4E55-8693-8B3FB21A6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9825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k object 16"/>
          <p:cNvSpPr>
            <a:spLocks/>
          </p:cNvSpPr>
          <p:nvPr userDrawn="1"/>
        </p:nvSpPr>
        <p:spPr bwMode="auto">
          <a:xfrm>
            <a:off x="0" y="0"/>
            <a:ext cx="12192000" cy="6858000"/>
          </a:xfrm>
          <a:custGeom>
            <a:avLst/>
            <a:gdLst>
              <a:gd name="T0" fmla="*/ 0 w 10692130"/>
              <a:gd name="T1" fmla="*/ 28 h 7560309"/>
              <a:gd name="T2" fmla="*/ 7838 w 10692130"/>
              <a:gd name="T3" fmla="*/ 28 h 7560309"/>
              <a:gd name="T4" fmla="*/ 7838 w 10692130"/>
              <a:gd name="T5" fmla="*/ 0 h 7560309"/>
              <a:gd name="T6" fmla="*/ 0 w 10692130"/>
              <a:gd name="T7" fmla="*/ 0 h 7560309"/>
              <a:gd name="T8" fmla="*/ 0 w 10692130"/>
              <a:gd name="T9" fmla="*/ 28 h 756030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0692130" h="7560309">
                <a:moveTo>
                  <a:pt x="0" y="7559992"/>
                </a:moveTo>
                <a:lnTo>
                  <a:pt x="10692003" y="7559992"/>
                </a:lnTo>
                <a:lnTo>
                  <a:pt x="10692003" y="0"/>
                </a:lnTo>
                <a:lnTo>
                  <a:pt x="0" y="0"/>
                </a:lnTo>
                <a:lnTo>
                  <a:pt x="0" y="7559992"/>
                </a:lnTo>
                <a:close/>
              </a:path>
            </a:pathLst>
          </a:custGeom>
          <a:solidFill>
            <a:srgbClr val="0A7380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endParaRPr lang="fr-FR" sz="1800">
              <a:latin typeface="+mj-lt"/>
            </a:endParaRPr>
          </a:p>
        </p:txBody>
      </p:sp>
      <p:pic>
        <p:nvPicPr>
          <p:cNvPr id="8" name="Picture 5"/>
          <p:cNvPicPr>
            <a:picLocks noChangeAspect="1" noChangeArrowheads="1"/>
          </p:cNvPicPr>
          <p:nvPr userDrawn="1"/>
        </p:nvPicPr>
        <p:blipFill rotWithShape="1">
          <a:blip r:embed="rId2" cstate="email"/>
          <a:srcRect/>
          <a:stretch/>
        </p:blipFill>
        <p:spPr bwMode="auto">
          <a:xfrm>
            <a:off x="0" y="1827068"/>
            <a:ext cx="7965440" cy="50309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itre 11"/>
          <p:cNvSpPr>
            <a:spLocks noGrp="1"/>
          </p:cNvSpPr>
          <p:nvPr>
            <p:ph type="title" hasCustomPrompt="1"/>
          </p:nvPr>
        </p:nvSpPr>
        <p:spPr>
          <a:xfrm>
            <a:off x="2670048" y="2761488"/>
            <a:ext cx="9361085" cy="2982848"/>
          </a:xfrm>
          <a:prstGeom prst="rect">
            <a:avLst/>
          </a:prstGeom>
        </p:spPr>
        <p:txBody>
          <a:bodyPr/>
          <a:lstStyle>
            <a:lvl1pPr marL="0" indent="1162050" algn="l">
              <a:defRPr sz="5000" b="1">
                <a:solidFill>
                  <a:schemeClr val="bg1"/>
                </a:solidFill>
                <a:latin typeface="Source Sans Pro" pitchFamily="34" charset="0"/>
              </a:defRPr>
            </a:lvl1pPr>
          </a:lstStyle>
          <a:p>
            <a:r>
              <a:rPr lang="en-US" noProof="0" dirty="0"/>
              <a:t>Insert title of the       presentation in bold here</a:t>
            </a:r>
          </a:p>
        </p:txBody>
      </p:sp>
      <p:sp>
        <p:nvSpPr>
          <p:cNvPr id="14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8344917" y="6379734"/>
            <a:ext cx="3595200" cy="286232"/>
          </a:xfrm>
          <a:prstGeom prst="rect">
            <a:avLst/>
          </a:prstGeom>
        </p:spPr>
        <p:txBody>
          <a:bodyPr wrap="square" anchor="ctr">
            <a:spAutoFit/>
          </a:bodyPr>
          <a:lstStyle>
            <a:lvl1pPr marL="0" indent="0" algn="r">
              <a:lnSpc>
                <a:spcPct val="90000"/>
              </a:lnSpc>
              <a:buNone/>
              <a:defRPr sz="1400" b="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noProof="0" dirty="0"/>
              <a:t>Date - Place</a:t>
            </a:r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12" hasCustomPrompt="1"/>
          </p:nvPr>
        </p:nvSpPr>
        <p:spPr>
          <a:xfrm>
            <a:off x="8344917" y="6013450"/>
            <a:ext cx="3595200" cy="352800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dirty="0"/>
              <a:t>Speaker/Team/Other</a:t>
            </a:r>
          </a:p>
        </p:txBody>
      </p:sp>
      <p:pic>
        <p:nvPicPr>
          <p:cNvPr id="10" name="Picture 2" descr="C:\_Clients\PPT\cdg-ppt\docs-client\axa_logo_open_white_rgb.emf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6251" y="355600"/>
            <a:ext cx="932392" cy="69929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174346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02871C-3326-37D4-4CD9-254059724F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2C0DB3-EDCD-5BBB-D74B-A3F90CB49C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CFEBFE-F54C-9BED-DBE7-116856B8B5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25984-CF51-44BF-9C15-6E06F9FCE92A}" type="datetimeFigureOut">
              <a:rPr lang="en-US" smtClean="0"/>
              <a:t>3/16/2025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440F8B-4789-FB81-75D5-3C86D3F7AC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6F4133-E244-3F66-AAB5-1C5DCA6FE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B603C-E561-4E55-8693-8B3FB21A6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569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4C76BE-5BE0-B53F-C7C2-ACE6C23EEF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A7115B-4598-4176-BB8E-B5CEA5512A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228DCE-359F-EF96-7C8E-083A0C17D1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25984-CF51-44BF-9C15-6E06F9FCE92A}" type="datetimeFigureOut">
              <a:rPr lang="en-US" smtClean="0"/>
              <a:t>3/16/2025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25A80E-B67B-DE4A-F845-402D86915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2FED74-65FF-AA49-26BF-66057B3DE4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B603C-E561-4E55-8693-8B3FB21A6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246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349689-8FE8-8EC3-BE86-4007C8D562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098304-8AAC-0940-6571-C9F462A675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C75282-6339-CD68-FCC7-976B13BA56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14989B-D290-C00B-B6D3-89109DB477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25984-CF51-44BF-9C15-6E06F9FCE92A}" type="datetimeFigureOut">
              <a:rPr lang="en-US" smtClean="0"/>
              <a:t>3/16/2025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CE0F4B-7CA1-4A58-D1E2-C3EA089566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85E0F1-EBD8-CBAF-91DB-78DCBE81D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B603C-E561-4E55-8693-8B3FB21A6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943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7DA662-458E-302B-048B-02A2584F36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B2ADDE-6027-55BB-684F-73A0C49A4F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B81AC1-81B2-4080-8AD3-E9A229F039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7A6EFCE-9217-1D0C-4F76-2FEEB49FD2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AE38FB-03E7-3567-B2E3-947CD2B5EC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547CB74-E546-776D-D64E-4D6855FD5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25984-CF51-44BF-9C15-6E06F9FCE92A}" type="datetimeFigureOut">
              <a:rPr lang="en-US" smtClean="0"/>
              <a:t>3/16/2025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81942E-C7B5-A3FA-21A3-387C55ADD0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468A97B-C437-8457-8C1C-887CBC68C3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B603C-E561-4E55-8693-8B3FB21A6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670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077CAD-34C1-CB24-BED6-89FEA20294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4B8638-F6C2-EFB6-F19C-5FEA8F51E1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25984-CF51-44BF-9C15-6E06F9FCE92A}" type="datetimeFigureOut">
              <a:rPr lang="en-US" smtClean="0"/>
              <a:t>3/16/2025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D79910-D844-939B-799D-1706067837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C9E5EC9-58D1-EDF3-D1C6-44D42C80E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B603C-E561-4E55-8693-8B3FB21A6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328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B2854F9-0FB8-724D-D7B7-06D24AF7F7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25984-CF51-44BF-9C15-6E06F9FCE92A}" type="datetimeFigureOut">
              <a:rPr lang="en-US" smtClean="0"/>
              <a:t>3/16/2025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CBDED35-3EC1-5115-A10B-DCEFFDA670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4CE73B-24C5-0104-5514-072BC51A44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B603C-E561-4E55-8693-8B3FB21A6ED1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Logo AXA" descr="\\Mac\AllFiles\Volumes\DOSSIERS EN COURS\17_1098 AXA_Creation_gabarits\elements\png\new_logo_axa_rgb.png">
            <a:extLst>
              <a:ext uri="{FF2B5EF4-FFF2-40B4-BE49-F238E27FC236}">
                <a16:creationId xmlns:a16="http://schemas.microsoft.com/office/drawing/2014/main" id="{2F87AC06-7160-4573-887D-FAD14866F63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11000" y="6492876"/>
            <a:ext cx="274983" cy="275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14739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F27AE-4AA3-9D24-CAE6-C57058912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2AC9F7-8C07-6F05-677A-2F0031A005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B9AE9E-A2EF-5526-4070-06245E15A5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0DAC04-85A8-5080-F646-79043E54FE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25984-CF51-44BF-9C15-6E06F9FCE92A}" type="datetimeFigureOut">
              <a:rPr lang="en-US" smtClean="0"/>
              <a:t>3/16/2025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1610AC-0D34-0318-147E-B8696E9A0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F169A7-BABE-AA5F-00AE-9E4447811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B603C-E561-4E55-8693-8B3FB21A6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86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E97F9D-777C-25DE-9662-027EE264EE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55BCF6C-EB3C-3C1B-BC81-799BD9504A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84F488-2D6B-2CE7-B519-0D71FAA757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3F3A7E-D095-C4CC-FB71-1DC581C39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25984-CF51-44BF-9C15-6E06F9FCE92A}" type="datetimeFigureOut">
              <a:rPr lang="en-US" smtClean="0"/>
              <a:t>3/16/2025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B4467C-01A4-0E3C-F740-981EC7005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351192-B639-3835-8274-EE6035187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B603C-E561-4E55-8693-8B3FB21A6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240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02F563C-CEBC-D37C-0186-4ECC5BBFC6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0F6044-1B74-9B67-C436-5A5DD88E04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62704D-F782-0784-4ADD-B22B475B07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B25984-CF51-44BF-9C15-6E06F9FCE92A}" type="datetimeFigureOut">
              <a:rPr lang="en-US" smtClean="0"/>
              <a:t>3/16/2025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D58E45-03E4-D632-3063-FA8021AD19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1EC16-2629-BCBE-927A-29D22DBE9F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3B603C-E561-4E55-8693-8B3FB21A6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079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mailto:Amr.Hamdy@axa-egypt.com" TargetMode="External"/><Relationship Id="rId13" Type="http://schemas.openxmlformats.org/officeDocument/2006/relationships/hyperlink" Target="mailto:Mohamed.Fadda@axa-egypt.com" TargetMode="External"/><Relationship Id="rId3" Type="http://schemas.openxmlformats.org/officeDocument/2006/relationships/hyperlink" Target="mailto:Production@axa-egypt.com" TargetMode="External"/><Relationship Id="rId7" Type="http://schemas.openxmlformats.org/officeDocument/2006/relationships/hyperlink" Target="mailto:Corporate.collection@axa-egypt.com" TargetMode="External"/><Relationship Id="rId12" Type="http://schemas.openxmlformats.org/officeDocument/2006/relationships/hyperlink" Target="mailto:Angie.mourad@axa-egypt.com" TargetMode="External"/><Relationship Id="rId2" Type="http://schemas.openxmlformats.org/officeDocument/2006/relationships/notesSlide" Target="../notesSlides/notesSlide2.xml"/><Relationship Id="rId16" Type="http://schemas.openxmlformats.org/officeDocument/2006/relationships/hyperlink" Target="mailto:ahmed.abdelalim@axa-egypt.com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mailto:Abanob.yassa@axa-egypt.com" TargetMode="External"/><Relationship Id="rId11" Type="http://schemas.openxmlformats.org/officeDocument/2006/relationships/hyperlink" Target="mailto:Abdel.hameed@axa-egypt.com" TargetMode="External"/><Relationship Id="rId5" Type="http://schemas.openxmlformats.org/officeDocument/2006/relationships/hyperlink" Target="mailto:Yasmine.khaled@axa-egypt.com" TargetMode="External"/><Relationship Id="rId15" Type="http://schemas.openxmlformats.org/officeDocument/2006/relationships/hyperlink" Target="mailto:samira.abdelfattah@axa-egypt.com" TargetMode="External"/><Relationship Id="rId10" Type="http://schemas.openxmlformats.org/officeDocument/2006/relationships/hyperlink" Target="mailto:Ops.collection@axa-egypt.com" TargetMode="External"/><Relationship Id="rId4" Type="http://schemas.openxmlformats.org/officeDocument/2006/relationships/hyperlink" Target="mailto:sme.production@axa-egypt.com" TargetMode="External"/><Relationship Id="rId9" Type="http://schemas.openxmlformats.org/officeDocument/2006/relationships/hyperlink" Target="mailto:Complaints@axa-egypt.com" TargetMode="External"/><Relationship Id="rId14" Type="http://schemas.openxmlformats.org/officeDocument/2006/relationships/hyperlink" Target="mailto:Amr.Kamel@axa-egypt.com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mailto:Mostafa.omar@axa-egypt.com" TargetMode="External"/><Relationship Id="rId13" Type="http://schemas.openxmlformats.org/officeDocument/2006/relationships/hyperlink" Target="mailto:Mohamed.Ramadan@axa-egypt.com" TargetMode="External"/><Relationship Id="rId18" Type="http://schemas.openxmlformats.org/officeDocument/2006/relationships/hyperlink" Target="mailto:Medical.network@axa-egypt.com" TargetMode="External"/><Relationship Id="rId3" Type="http://schemas.openxmlformats.org/officeDocument/2006/relationships/hyperlink" Target="mailto:pc.corporateproduction@axa-egypt.com" TargetMode="External"/><Relationship Id="rId7" Type="http://schemas.openxmlformats.org/officeDocument/2006/relationships/hyperlink" Target="mailto:Ahmed.Habashy@axa-egypt.com" TargetMode="External"/><Relationship Id="rId12" Type="http://schemas.openxmlformats.org/officeDocument/2006/relationships/hyperlink" Target="mailto:soha.gezeiry@axa-egypt.com" TargetMode="External"/><Relationship Id="rId17" Type="http://schemas.openxmlformats.org/officeDocument/2006/relationships/hyperlink" Target="mailto:Yara.Abdelsamad@axa-egypt.com" TargetMode="External"/><Relationship Id="rId2" Type="http://schemas.openxmlformats.org/officeDocument/2006/relationships/notesSlide" Target="../notesSlides/notesSlide3.xml"/><Relationship Id="rId16" Type="http://schemas.openxmlformats.org/officeDocument/2006/relationships/hyperlink" Target="mailto:Approvals.international@axa-egypt.com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mailto:Mohamed.Bahaa@axa-egypt.com" TargetMode="External"/><Relationship Id="rId11" Type="http://schemas.openxmlformats.org/officeDocument/2006/relationships/hyperlink" Target="mailto:fouad.maghraby@axa-egypt.com" TargetMode="External"/><Relationship Id="rId5" Type="http://schemas.openxmlformats.org/officeDocument/2006/relationships/hyperlink" Target="mailto:P&amp;c.retailproduction@axa-egypt.com;Motor.NB@axa-egypt.com" TargetMode="External"/><Relationship Id="rId15" Type="http://schemas.openxmlformats.org/officeDocument/2006/relationships/hyperlink" Target="mailto:Int.health@axa-egypt.com" TargetMode="External"/><Relationship Id="rId10" Type="http://schemas.openxmlformats.org/officeDocument/2006/relationships/hyperlink" Target="mailto:mohamed.lotfy@axa-egypt.com" TargetMode="External"/><Relationship Id="rId19" Type="http://schemas.openxmlformats.org/officeDocument/2006/relationships/hyperlink" Target="mailto:loay.hassanein@axa-egypt.com" TargetMode="External"/><Relationship Id="rId4" Type="http://schemas.openxmlformats.org/officeDocument/2006/relationships/hyperlink" Target="mailto:Menna.elsaadany@axa-egypt.com" TargetMode="External"/><Relationship Id="rId9" Type="http://schemas.openxmlformats.org/officeDocument/2006/relationships/hyperlink" Target="mailto:sandra.elgabalawy@axa-egypt.com" TargetMode="External"/><Relationship Id="rId14" Type="http://schemas.openxmlformats.org/officeDocument/2006/relationships/hyperlink" Target="mailto:Individual.health@axa-egypt.com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mailto:sarah.caesser@axa-egypt.com" TargetMode="External"/><Relationship Id="rId13" Type="http://schemas.openxmlformats.org/officeDocument/2006/relationships/hyperlink" Target="mailto:Sandy.bassily@axa-egypt.com" TargetMode="External"/><Relationship Id="rId18" Type="http://schemas.openxmlformats.org/officeDocument/2006/relationships/hyperlink" Target="mailto:Nesma.ezzat@axa-egypt.com" TargetMode="External"/><Relationship Id="rId3" Type="http://schemas.openxmlformats.org/officeDocument/2006/relationships/hyperlink" Target="mailto:Medical.approvals@axa-egypt.com" TargetMode="External"/><Relationship Id="rId7" Type="http://schemas.openxmlformats.org/officeDocument/2006/relationships/hyperlink" Target="mailto:Medical.claims@axa-egypt.com" TargetMode="External"/><Relationship Id="rId12" Type="http://schemas.openxmlformats.org/officeDocument/2006/relationships/hyperlink" Target="mailto:Life.claims@axa-egypt.com" TargetMode="External"/><Relationship Id="rId17" Type="http://schemas.openxmlformats.org/officeDocument/2006/relationships/hyperlink" Target="mailto:Broker.services@axa-egypt.com" TargetMode="External"/><Relationship Id="rId2" Type="http://schemas.openxmlformats.org/officeDocument/2006/relationships/notesSlide" Target="../notesSlides/notesSlide4.xml"/><Relationship Id="rId16" Type="http://schemas.openxmlformats.org/officeDocument/2006/relationships/hyperlink" Target="mailto:retailmotor.collection@axa-egypt.com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mailto:ahmed.elmakhzangy@axa-egypt.com" TargetMode="External"/><Relationship Id="rId11" Type="http://schemas.openxmlformats.org/officeDocument/2006/relationships/hyperlink" Target="mailto:Ahmed.samir@axa-egypt.com" TargetMode="External"/><Relationship Id="rId5" Type="http://schemas.openxmlformats.org/officeDocument/2006/relationships/hyperlink" Target="mailto:mostafa.eldawy@axa-egypt.com" TargetMode="External"/><Relationship Id="rId15" Type="http://schemas.openxmlformats.org/officeDocument/2006/relationships/hyperlink" Target="mailto:Sara.dahab@axa-egypt.com" TargetMode="External"/><Relationship Id="rId10" Type="http://schemas.openxmlformats.org/officeDocument/2006/relationships/hyperlink" Target="mailto:Motorclaim@axa-egypt.com" TargetMode="External"/><Relationship Id="rId4" Type="http://schemas.openxmlformats.org/officeDocument/2006/relationships/hyperlink" Target="mailto:Chronic.medications@axa-egypt.com" TargetMode="External"/><Relationship Id="rId9" Type="http://schemas.openxmlformats.org/officeDocument/2006/relationships/hyperlink" Target="mailto:Amr.yasser@axa-egypt.com" TargetMode="External"/><Relationship Id="rId14" Type="http://schemas.openxmlformats.org/officeDocument/2006/relationships/hyperlink" Target="mailto:loyalty@axa-egypt.com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mailto:Amr.Hamdy@axa-egypt.com" TargetMode="External"/><Relationship Id="rId13" Type="http://schemas.openxmlformats.org/officeDocument/2006/relationships/hyperlink" Target="mailto:Mohamed.Fadda@axa-egypt.com" TargetMode="External"/><Relationship Id="rId3" Type="http://schemas.openxmlformats.org/officeDocument/2006/relationships/hyperlink" Target="mailto:Production@axa-egypt.com" TargetMode="External"/><Relationship Id="rId7" Type="http://schemas.openxmlformats.org/officeDocument/2006/relationships/hyperlink" Target="mailto:Corporate.collection@axa-egypt.com" TargetMode="External"/><Relationship Id="rId12" Type="http://schemas.openxmlformats.org/officeDocument/2006/relationships/hyperlink" Target="mailto:Angie.mourad@axa-egypt.com" TargetMode="External"/><Relationship Id="rId2" Type="http://schemas.openxmlformats.org/officeDocument/2006/relationships/notesSlide" Target="../notesSlides/notesSlide5.xml"/><Relationship Id="rId16" Type="http://schemas.openxmlformats.org/officeDocument/2006/relationships/hyperlink" Target="mailto:ahmed.abdelalim@axa-egypt.com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mailto:Abanob.yassa@axa-egypt.com" TargetMode="External"/><Relationship Id="rId11" Type="http://schemas.openxmlformats.org/officeDocument/2006/relationships/hyperlink" Target="mailto:Abdel.hameed@axa-egypt.com" TargetMode="External"/><Relationship Id="rId5" Type="http://schemas.openxmlformats.org/officeDocument/2006/relationships/hyperlink" Target="mailto:Yasmine.khaled@axa-egypt.com" TargetMode="External"/><Relationship Id="rId15" Type="http://schemas.openxmlformats.org/officeDocument/2006/relationships/hyperlink" Target="mailto:samira.abdelfattah@axa-egypt.com" TargetMode="External"/><Relationship Id="rId10" Type="http://schemas.openxmlformats.org/officeDocument/2006/relationships/hyperlink" Target="mailto:Ops.collection@axa-egypt.com" TargetMode="External"/><Relationship Id="rId4" Type="http://schemas.openxmlformats.org/officeDocument/2006/relationships/hyperlink" Target="mailto:sme.production@axa-egypt.com" TargetMode="External"/><Relationship Id="rId9" Type="http://schemas.openxmlformats.org/officeDocument/2006/relationships/hyperlink" Target="mailto:Complaints@axa-egypt.com" TargetMode="External"/><Relationship Id="rId14" Type="http://schemas.openxmlformats.org/officeDocument/2006/relationships/hyperlink" Target="mailto:Amr.Kamel@axa-egypt.com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mailto:Mostafa.omar@axa-egypt.com" TargetMode="External"/><Relationship Id="rId13" Type="http://schemas.openxmlformats.org/officeDocument/2006/relationships/hyperlink" Target="mailto:Mohamed.Ramadan@axa-egypt.com" TargetMode="External"/><Relationship Id="rId18" Type="http://schemas.openxmlformats.org/officeDocument/2006/relationships/hyperlink" Target="mailto:Medical.network@axa-egypt.com" TargetMode="External"/><Relationship Id="rId3" Type="http://schemas.openxmlformats.org/officeDocument/2006/relationships/hyperlink" Target="mailto:pc.corporateproduction@axa-egypt.com" TargetMode="External"/><Relationship Id="rId7" Type="http://schemas.openxmlformats.org/officeDocument/2006/relationships/hyperlink" Target="mailto:Ahmed.Habashy@axa-egypt.com" TargetMode="External"/><Relationship Id="rId12" Type="http://schemas.openxmlformats.org/officeDocument/2006/relationships/hyperlink" Target="mailto:soha.gezeiry@axa-egypt.com" TargetMode="External"/><Relationship Id="rId17" Type="http://schemas.openxmlformats.org/officeDocument/2006/relationships/hyperlink" Target="mailto:Yara.Abdelsamad@axa-egypt.com" TargetMode="External"/><Relationship Id="rId2" Type="http://schemas.openxmlformats.org/officeDocument/2006/relationships/notesSlide" Target="../notesSlides/notesSlide6.xml"/><Relationship Id="rId16" Type="http://schemas.openxmlformats.org/officeDocument/2006/relationships/hyperlink" Target="mailto:Approvals.international@axa-egypt.com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mailto:Mohamed.Bahaa@axa-egypt.com" TargetMode="External"/><Relationship Id="rId11" Type="http://schemas.openxmlformats.org/officeDocument/2006/relationships/hyperlink" Target="mailto:fouad.maghraby@axa-egypt.com" TargetMode="External"/><Relationship Id="rId5" Type="http://schemas.openxmlformats.org/officeDocument/2006/relationships/hyperlink" Target="mailto:P&amp;c.retailproduction@axa-egypt.com;Motor.NB@axa-egypt.com" TargetMode="External"/><Relationship Id="rId15" Type="http://schemas.openxmlformats.org/officeDocument/2006/relationships/hyperlink" Target="mailto:Int.health@axa-egypt.com" TargetMode="External"/><Relationship Id="rId10" Type="http://schemas.openxmlformats.org/officeDocument/2006/relationships/hyperlink" Target="mailto:mohamed.lotfy@axa-egypt.com" TargetMode="External"/><Relationship Id="rId19" Type="http://schemas.openxmlformats.org/officeDocument/2006/relationships/hyperlink" Target="mailto:loay.hassanein@axa-egypt.com" TargetMode="External"/><Relationship Id="rId4" Type="http://schemas.openxmlformats.org/officeDocument/2006/relationships/hyperlink" Target="mailto:Menna.elsaadany@axa-egypt.com" TargetMode="External"/><Relationship Id="rId9" Type="http://schemas.openxmlformats.org/officeDocument/2006/relationships/hyperlink" Target="mailto:sandra.elgabalawy@axa-egypt.com" TargetMode="External"/><Relationship Id="rId14" Type="http://schemas.openxmlformats.org/officeDocument/2006/relationships/hyperlink" Target="mailto:Individual.health@axa-egypt.com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mailto:sarah.caesser@axa-egypt.com" TargetMode="External"/><Relationship Id="rId13" Type="http://schemas.openxmlformats.org/officeDocument/2006/relationships/hyperlink" Target="mailto:Sandy.bassily@axa-egypt.com" TargetMode="External"/><Relationship Id="rId18" Type="http://schemas.openxmlformats.org/officeDocument/2006/relationships/hyperlink" Target="mailto:Nesma.ezzat@axa-egypt.com" TargetMode="External"/><Relationship Id="rId3" Type="http://schemas.openxmlformats.org/officeDocument/2006/relationships/hyperlink" Target="mailto:Medical.approvals@axa-egypt.com" TargetMode="External"/><Relationship Id="rId7" Type="http://schemas.openxmlformats.org/officeDocument/2006/relationships/hyperlink" Target="mailto:Medical.claims@axa-egypt.com" TargetMode="External"/><Relationship Id="rId12" Type="http://schemas.openxmlformats.org/officeDocument/2006/relationships/hyperlink" Target="mailto:Life.claims@axa-egypt.com" TargetMode="External"/><Relationship Id="rId17" Type="http://schemas.openxmlformats.org/officeDocument/2006/relationships/hyperlink" Target="mailto:Broker.services@axa-egypt.com" TargetMode="External"/><Relationship Id="rId2" Type="http://schemas.openxmlformats.org/officeDocument/2006/relationships/notesSlide" Target="../notesSlides/notesSlide7.xml"/><Relationship Id="rId16" Type="http://schemas.openxmlformats.org/officeDocument/2006/relationships/hyperlink" Target="mailto:retailmotor.collection@axa-egypt.com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mailto:ahmed.elmakhzangy@axa-egypt.com" TargetMode="External"/><Relationship Id="rId11" Type="http://schemas.openxmlformats.org/officeDocument/2006/relationships/hyperlink" Target="mailto:Ahmed.samir@axa-egypt.com" TargetMode="External"/><Relationship Id="rId5" Type="http://schemas.openxmlformats.org/officeDocument/2006/relationships/hyperlink" Target="mailto:mostafa.eldawy@axa-egypt.com" TargetMode="External"/><Relationship Id="rId15" Type="http://schemas.openxmlformats.org/officeDocument/2006/relationships/hyperlink" Target="mailto:Sara.dahab@axa-egypt.com" TargetMode="External"/><Relationship Id="rId10" Type="http://schemas.openxmlformats.org/officeDocument/2006/relationships/hyperlink" Target="mailto:Motorclaim@axa-egypt.com" TargetMode="External"/><Relationship Id="rId4" Type="http://schemas.openxmlformats.org/officeDocument/2006/relationships/hyperlink" Target="mailto:Chronic.medications@axa-egypt.com" TargetMode="External"/><Relationship Id="rId9" Type="http://schemas.openxmlformats.org/officeDocument/2006/relationships/hyperlink" Target="mailto:Amr.yasser@axa-egypt.com" TargetMode="External"/><Relationship Id="rId14" Type="http://schemas.openxmlformats.org/officeDocument/2006/relationships/hyperlink" Target="mailto:loyalty@axa-egypt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2660576" y="2263232"/>
            <a:ext cx="3435424" cy="233153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</a:t>
            </a:r>
            <a:b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AXA Departments </a:t>
            </a:r>
            <a:b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Communication</a:t>
            </a:r>
            <a:b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Matrix 2024</a:t>
            </a:r>
            <a:b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07C69BFA-4875-27E3-B21C-B8E6FEBE59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1130030"/>
              </p:ext>
            </p:extLst>
          </p:nvPr>
        </p:nvGraphicFramePr>
        <p:xfrm>
          <a:off x="198120" y="426721"/>
          <a:ext cx="11815204" cy="6029659"/>
        </p:xfrm>
        <a:graphic>
          <a:graphicData uri="http://schemas.openxmlformats.org/drawingml/2006/table">
            <a:tbl>
              <a:tblPr firstRow="1" firstCol="1" bandRow="1">
                <a:effectLst/>
                <a:tableStyleId>{5C22544A-7EE6-4342-B048-85BDC9FD1C3A}</a:tableStyleId>
              </a:tblPr>
              <a:tblGrid>
                <a:gridCol w="1584281">
                  <a:extLst>
                    <a:ext uri="{9D8B030D-6E8A-4147-A177-3AD203B41FA5}">
                      <a16:colId xmlns:a16="http://schemas.microsoft.com/office/drawing/2014/main" val="2369253278"/>
                    </a:ext>
                  </a:extLst>
                </a:gridCol>
                <a:gridCol w="2499143">
                  <a:extLst>
                    <a:ext uri="{9D8B030D-6E8A-4147-A177-3AD203B41FA5}">
                      <a16:colId xmlns:a16="http://schemas.microsoft.com/office/drawing/2014/main" val="1316355097"/>
                    </a:ext>
                  </a:extLst>
                </a:gridCol>
                <a:gridCol w="2081031">
                  <a:extLst>
                    <a:ext uri="{9D8B030D-6E8A-4147-A177-3AD203B41FA5}">
                      <a16:colId xmlns:a16="http://schemas.microsoft.com/office/drawing/2014/main" val="1427328161"/>
                    </a:ext>
                  </a:extLst>
                </a:gridCol>
                <a:gridCol w="2895426">
                  <a:extLst>
                    <a:ext uri="{9D8B030D-6E8A-4147-A177-3AD203B41FA5}">
                      <a16:colId xmlns:a16="http://schemas.microsoft.com/office/drawing/2014/main" val="2891881770"/>
                    </a:ext>
                  </a:extLst>
                </a:gridCol>
                <a:gridCol w="2755323">
                  <a:extLst>
                    <a:ext uri="{9D8B030D-6E8A-4147-A177-3AD203B41FA5}">
                      <a16:colId xmlns:a16="http://schemas.microsoft.com/office/drawing/2014/main" val="1179616896"/>
                    </a:ext>
                  </a:extLst>
                </a:gridCol>
              </a:tblGrid>
              <a:tr h="309403"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48018" marR="48018" marT="24009" marB="24009">
                    <a:solidFill>
                      <a:srgbClr val="00008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+mj-lt"/>
                        </a:rPr>
                        <a:t>Email</a:t>
                      </a:r>
                    </a:p>
                  </a:txBody>
                  <a:tcPr marL="48018" marR="48018" marT="24009" marB="24009" anchor="ctr">
                    <a:solidFill>
                      <a:srgbClr val="00008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+mj-lt"/>
                        </a:rPr>
                        <a:t>Contact Number</a:t>
                      </a:r>
                    </a:p>
                  </a:txBody>
                  <a:tcPr marL="48018" marR="48018" marT="24009" marB="24009" anchor="ctr">
                    <a:solidFill>
                      <a:srgbClr val="00008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+mj-lt"/>
                        </a:rPr>
                        <a:t>Type of inquiry</a:t>
                      </a:r>
                    </a:p>
                  </a:txBody>
                  <a:tcPr marL="48018" marR="48018" marT="24009" marB="24009" anchor="ctr">
                    <a:solidFill>
                      <a:srgbClr val="00008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+mj-lt"/>
                        </a:rPr>
                        <a:t>Escalation</a:t>
                      </a:r>
                    </a:p>
                  </a:txBody>
                  <a:tcPr marL="48018" marR="48018" marT="24009" marB="24009" anchor="ctr">
                    <a:solidFill>
                      <a:srgbClr val="00008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2149896"/>
                  </a:ext>
                </a:extLst>
              </a:tr>
              <a:tr h="10137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+mj-lt"/>
                        </a:rPr>
                        <a:t>Production</a:t>
                      </a:r>
                    </a:p>
                  </a:txBody>
                  <a:tcPr marL="48018" marR="48018" marT="24009" marB="24009" anchor="ctr">
                    <a:solidFill>
                      <a:srgbClr val="0000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latin typeface="+mj-lt"/>
                          <a:hlinkClick r:id="rId3"/>
                        </a:rPr>
                        <a:t>Production@axa-egypt.com</a:t>
                      </a:r>
                      <a:r>
                        <a:rPr lang="en-US" sz="1200" b="0" dirty="0">
                          <a:latin typeface="+mj-lt"/>
                        </a:rPr>
                        <a:t> 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latin typeface="+mj-lt"/>
                          <a:hlinkClick r:id="rId4"/>
                        </a:rPr>
                        <a:t>sme.production@axa-egypt.com</a:t>
                      </a:r>
                      <a:r>
                        <a:rPr lang="en-US" sz="1200" b="0" dirty="0">
                          <a:latin typeface="+mj-lt"/>
                        </a:rPr>
                        <a:t> </a:t>
                      </a:r>
                    </a:p>
                  </a:txBody>
                  <a:tcPr marL="48018" marR="48018" marT="24009" marB="24009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latin typeface="+mj-lt"/>
                        </a:rPr>
                        <a:t>-</a:t>
                      </a:r>
                    </a:p>
                  </a:txBody>
                  <a:tcPr marL="48018" marR="48018" marT="24009" marB="24009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9732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Arial" pitchFamily="34" charset="0"/>
                        </a:rPr>
                        <a:t>Responsible for corporate production issuance , invoices ,client contracts delivery, daily transactions , logistics  , pension ,credit life and emerging customers. </a:t>
                      </a:r>
                    </a:p>
                  </a:txBody>
                  <a:tcPr marL="48018" marR="48018" marT="24009" marB="24009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latin typeface="+mj-lt"/>
                          <a:hlinkClick r:id="rId5"/>
                        </a:rPr>
                        <a:t>Yasmine.khaled@axa-egypt.com</a:t>
                      </a:r>
                      <a:r>
                        <a:rPr lang="en-US" sz="1200" b="0" dirty="0">
                          <a:latin typeface="+mj-lt"/>
                        </a:rPr>
                        <a:t> 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latin typeface="+mj-lt"/>
                          <a:hlinkClick r:id="rId6"/>
                        </a:rPr>
                        <a:t>Abanob.yassa@axa-egypt.com</a:t>
                      </a:r>
                      <a:r>
                        <a:rPr lang="en-US" sz="1200" b="0" dirty="0">
                          <a:latin typeface="+mj-lt"/>
                        </a:rPr>
                        <a:t> </a:t>
                      </a:r>
                    </a:p>
                  </a:txBody>
                  <a:tcPr marL="48018" marR="48018" marT="24009" marB="24009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0254571"/>
                  </a:ext>
                </a:extLst>
              </a:tr>
              <a:tr h="199179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+mj-lt"/>
                        </a:rPr>
                        <a:t>Corporate Collection</a:t>
                      </a:r>
                    </a:p>
                  </a:txBody>
                  <a:tcPr marL="48018" marR="48018" marT="24009" marB="24009" anchor="ctr">
                    <a:solidFill>
                      <a:srgbClr val="0000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latin typeface="+mj-lt"/>
                          <a:hlinkClick r:id="rId7"/>
                        </a:rPr>
                        <a:t>Corporate.collection@axa-egypt.com</a:t>
                      </a:r>
                      <a:r>
                        <a:rPr lang="en-US" sz="1200" b="0" dirty="0">
                          <a:latin typeface="+mj-lt"/>
                        </a:rPr>
                        <a:t> </a:t>
                      </a:r>
                    </a:p>
                  </a:txBody>
                  <a:tcPr marL="48018" marR="48018" marT="24009" marB="24009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0" lang="en-US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Arial" pitchFamily="34" charset="0"/>
                        </a:rPr>
                        <a:t>Mohamed </a:t>
                      </a:r>
                      <a:r>
                        <a:rPr kumimoji="0" lang="en-US" sz="1200" b="0" i="0" u="none" strike="noStrike" kern="1200" cap="none" spc="0" normalizeH="0" baseline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Arial" pitchFamily="34" charset="0"/>
                        </a:rPr>
                        <a:t>Hegab</a:t>
                      </a:r>
                      <a:r>
                        <a:rPr kumimoji="0" lang="en-US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Arial" pitchFamily="34" charset="0"/>
                        </a:rPr>
                        <a:t> (SME) 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solidFill>
                            <a:srgbClr val="C00000"/>
                          </a:solidFill>
                          <a:latin typeface="+mj-lt"/>
                        </a:rPr>
                        <a:t>012 8362 3218</a:t>
                      </a:r>
                    </a:p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kumimoji="0" lang="en-US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Arial" pitchFamily="34" charset="0"/>
                        </a:rPr>
                        <a:t>Mohamed Omar (Motor, P&amp;C)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1200" b="0" dirty="0">
                          <a:solidFill>
                            <a:srgbClr val="C00000"/>
                          </a:solidFill>
                          <a:latin typeface="+mj-lt"/>
                        </a:rPr>
                        <a:t>012 8045 1617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0" lang="en-US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Arial" pitchFamily="34" charset="0"/>
                        </a:rPr>
                        <a:t>Magdy </a:t>
                      </a:r>
                      <a:r>
                        <a:rPr kumimoji="0" lang="en-US" sz="1200" b="0" i="0" u="none" strike="noStrike" kern="1200" cap="none" spc="0" normalizeH="0" baseline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Arial" pitchFamily="34" charset="0"/>
                        </a:rPr>
                        <a:t>Fawzy</a:t>
                      </a:r>
                      <a:r>
                        <a:rPr kumimoji="0" lang="en-US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Arial" pitchFamily="34" charset="0"/>
                        </a:rPr>
                        <a:t> (Medical, life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+mj-lt"/>
                        </a:rPr>
                        <a:t>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solidFill>
                            <a:srgbClr val="C00000"/>
                          </a:solidFill>
                          <a:latin typeface="+mj-lt"/>
                        </a:rPr>
                        <a:t> 012 7918 2207, </a:t>
                      </a:r>
                      <a:endParaRPr kumimoji="0" lang="en-US" sz="12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solidFill>
                            <a:srgbClr val="C00000"/>
                          </a:solidFill>
                          <a:latin typeface="+mj-lt"/>
                        </a:rPr>
                        <a:t>012 8045 1617,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solidFill>
                            <a:srgbClr val="C00000"/>
                          </a:solidFill>
                          <a:latin typeface="+mj-lt"/>
                        </a:rPr>
                        <a:t> 012 8362 3218</a:t>
                      </a:r>
                    </a:p>
                  </a:txBody>
                  <a:tcPr marL="48018" marR="48018" marT="24009" marB="24009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9732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Arial" pitchFamily="34" charset="0"/>
                        </a:rPr>
                        <a:t>P&amp;C,Medical,SME,Motor,Life payment submission and reconciliation refund</a:t>
                      </a:r>
                    </a:p>
                  </a:txBody>
                  <a:tcPr marL="48018" marR="48018" marT="24009" marB="24009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latin typeface="+mj-lt"/>
                          <a:hlinkClick r:id="rId8"/>
                        </a:rPr>
                        <a:t>Amr.Hamdy@axa-egypt.com</a:t>
                      </a:r>
                      <a:r>
                        <a:rPr lang="en-US" sz="1200" b="0" dirty="0">
                          <a:latin typeface="+mj-lt"/>
                        </a:rPr>
                        <a:t> </a:t>
                      </a:r>
                    </a:p>
                  </a:txBody>
                  <a:tcPr marL="48018" marR="48018" marT="24009" marB="24009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9143542"/>
                  </a:ext>
                </a:extLst>
              </a:tr>
              <a:tr h="41731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+mj-lt"/>
                        </a:rPr>
                        <a:t>Complaints</a:t>
                      </a:r>
                    </a:p>
                  </a:txBody>
                  <a:tcPr marL="21502" marR="21502" marT="10751" marB="10751" anchor="ctr">
                    <a:solidFill>
                      <a:srgbClr val="0000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latin typeface="+mj-lt"/>
                          <a:hlinkClick r:id="rId9"/>
                        </a:rPr>
                        <a:t>Complaints@axa-egypt.com</a:t>
                      </a:r>
                      <a:r>
                        <a:rPr lang="en-US" sz="1200" b="0" dirty="0">
                          <a:latin typeface="+mj-lt"/>
                        </a:rPr>
                        <a:t> </a:t>
                      </a:r>
                    </a:p>
                  </a:txBody>
                  <a:tcPr marL="21502" marR="21502" marT="10751" marB="10751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</a:rPr>
                        <a:t>-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21502" marR="21502" marT="10751" marB="10751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9732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Arial" pitchFamily="34" charset="0"/>
                        </a:rPr>
                        <a:t>Handling complaints after escalation phase</a:t>
                      </a:r>
                    </a:p>
                  </a:txBody>
                  <a:tcPr marL="21502" marR="21502" marT="10751" marB="10751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</a:rPr>
                        <a:t>-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21502" marR="21502" marT="10751" marB="10751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8092300"/>
                  </a:ext>
                </a:extLst>
              </a:tr>
              <a:tr h="48269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+mj-lt"/>
                        </a:rPr>
                        <a:t>Operation collection</a:t>
                      </a:r>
                    </a:p>
                  </a:txBody>
                  <a:tcPr marL="48018" marR="48018" marT="24009" marB="24009" anchor="ctr">
                    <a:solidFill>
                      <a:srgbClr val="0000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latin typeface="+mj-lt"/>
                          <a:hlinkClick r:id="rId10"/>
                        </a:rPr>
                        <a:t>Ops.collectionteam@axa-egypt.com</a:t>
                      </a:r>
                      <a:r>
                        <a:rPr lang="en-US" sz="1200" b="0" dirty="0">
                          <a:latin typeface="+mj-lt"/>
                        </a:rPr>
                        <a:t> </a:t>
                      </a:r>
                    </a:p>
                  </a:txBody>
                  <a:tcPr marL="48018" marR="48018" marT="24009" marB="24009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Arial" pitchFamily="34" charset="0"/>
                        </a:rPr>
                        <a:t>Abdelhamid Fahmy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j-lt"/>
                        </a:rPr>
                        <a:t>012 7919 9628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48018" marR="48018" marT="24009" marB="24009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9732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Arial" pitchFamily="34" charset="0"/>
                        </a:rPr>
                        <a:t>Receiving receipts for Motor, P&amp;C LOB, Handling internal visits for collection.</a:t>
                      </a:r>
                    </a:p>
                  </a:txBody>
                  <a:tcPr marL="48018" marR="48018" marT="24009" marB="24009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latin typeface="+mj-lt"/>
                          <a:hlinkClick r:id="rId11"/>
                        </a:rPr>
                        <a:t>Abdel.hameed@axa-egypt.com</a:t>
                      </a:r>
                      <a:r>
                        <a:rPr lang="en-US" sz="1200" b="0" dirty="0">
                          <a:latin typeface="+mj-lt"/>
                        </a:rPr>
                        <a:t> </a:t>
                      </a:r>
                    </a:p>
                  </a:txBody>
                  <a:tcPr marL="48018" marR="48018" marT="24009" marB="24009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3711658"/>
                  </a:ext>
                </a:extLst>
              </a:tr>
              <a:tr h="48269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+mj-lt"/>
                        </a:rPr>
                        <a:t>Life protect Retail sales</a:t>
                      </a:r>
                    </a:p>
                  </a:txBody>
                  <a:tcPr marL="48018" marR="48018" marT="24009" marB="24009" anchor="ctr">
                    <a:solidFill>
                      <a:srgbClr val="0000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latin typeface="+mj-lt"/>
                          <a:hlinkClick r:id="rId12"/>
                        </a:rPr>
                        <a:t>Angie.mourad@axa-egypt.com</a:t>
                      </a:r>
                      <a:r>
                        <a:rPr lang="en-US" sz="1200" b="0" dirty="0">
                          <a:latin typeface="+mj-lt"/>
                        </a:rPr>
                        <a:t> </a:t>
                      </a:r>
                    </a:p>
                  </a:txBody>
                  <a:tcPr marL="48018" marR="48018" marT="24009" marB="24009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kumimoji="0" lang="en-US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Arial" pitchFamily="34" charset="0"/>
                        </a:rPr>
                        <a:t>Angie Mourad 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1200" b="0" dirty="0">
                          <a:solidFill>
                            <a:srgbClr val="C00000"/>
                          </a:solidFill>
                          <a:latin typeface="+mj-lt"/>
                        </a:rPr>
                        <a:t>012 8877 3071</a:t>
                      </a:r>
                    </a:p>
                  </a:txBody>
                  <a:tcPr marL="48018" marR="48018" marT="24009" marB="24009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9732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Arial" pitchFamily="34" charset="0"/>
                        </a:rPr>
                        <a:t>Issuing and submitting Life protect and protect plus</a:t>
                      </a:r>
                    </a:p>
                  </a:txBody>
                  <a:tcPr marL="48018" marR="48018" marT="24009" marB="24009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latin typeface="+mj-lt"/>
                          <a:hlinkClick r:id="rId13"/>
                        </a:rPr>
                        <a:t>Mohamed.Fadda@axa-egypt.com</a:t>
                      </a:r>
                      <a:r>
                        <a:rPr lang="en-US" sz="1200" b="0" dirty="0">
                          <a:latin typeface="+mj-lt"/>
                        </a:rPr>
                        <a:t> </a:t>
                      </a:r>
                    </a:p>
                  </a:txBody>
                  <a:tcPr marL="48018" marR="48018" marT="24009" marB="24009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3582545"/>
                  </a:ext>
                </a:extLst>
              </a:tr>
              <a:tr h="68604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+mj-lt"/>
                        </a:rPr>
                        <a:t>Health Retail Sales</a:t>
                      </a:r>
                    </a:p>
                  </a:txBody>
                  <a:tcPr marL="48018" marR="48018" marT="24009" marB="24009" anchor="ctr">
                    <a:solidFill>
                      <a:srgbClr val="0000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latin typeface="+mj-lt"/>
                          <a:hlinkClick r:id="rId14"/>
                        </a:rPr>
                        <a:t>Amr.Kamel@axa-egypt.com</a:t>
                      </a:r>
                      <a:r>
                        <a:rPr lang="en-US" sz="1200" b="0" dirty="0">
                          <a:latin typeface="+mj-lt"/>
                        </a:rPr>
                        <a:t> 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latin typeface="+mj-lt"/>
                          <a:hlinkClick r:id="rId15"/>
                        </a:rPr>
                        <a:t>samira.abdelfattah@axa-egypt.com</a:t>
                      </a:r>
                      <a:r>
                        <a:rPr lang="en-US" sz="1200" b="0" dirty="0">
                          <a:latin typeface="+mj-lt"/>
                        </a:rPr>
                        <a:t> </a:t>
                      </a:r>
                    </a:p>
                  </a:txBody>
                  <a:tcPr marL="48018" marR="48018" marT="24009" marB="24009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kumimoji="0" lang="en-US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Arial" pitchFamily="34" charset="0"/>
                        </a:rPr>
                        <a:t>Amr Kamel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+mj-lt"/>
                        </a:rPr>
                        <a:t>  </a:t>
                      </a:r>
                      <a:r>
                        <a:rPr lang="en-US" sz="1200" b="0" dirty="0">
                          <a:solidFill>
                            <a:srgbClr val="C00000"/>
                          </a:solidFill>
                          <a:latin typeface="+mj-lt"/>
                        </a:rPr>
                        <a:t>012 2222 0987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+mj-lt"/>
                        </a:rPr>
                        <a:t>Samira </a:t>
                      </a:r>
                      <a:r>
                        <a:rPr lang="en-US" sz="12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Abdelfatah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solidFill>
                            <a:srgbClr val="C00000"/>
                          </a:solidFill>
                          <a:latin typeface="+mj-lt"/>
                        </a:rPr>
                        <a:t>012 0008 7711</a:t>
                      </a:r>
                    </a:p>
                  </a:txBody>
                  <a:tcPr marL="48018" marR="48018" marT="24009" marB="24009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9732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Arial" pitchFamily="34" charset="0"/>
                        </a:rPr>
                        <a:t>Sending Quotation tool and required documents for local and int. individual policies</a:t>
                      </a:r>
                    </a:p>
                  </a:txBody>
                  <a:tcPr marL="48018" marR="48018" marT="24009" marB="24009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latin typeface="+mj-lt"/>
                          <a:hlinkClick r:id="rId13"/>
                        </a:rPr>
                        <a:t>Mohamed.Fadda@axa-egypt.com</a:t>
                      </a:r>
                      <a:r>
                        <a:rPr lang="en-US" sz="1200" b="0" dirty="0">
                          <a:latin typeface="+mj-lt"/>
                        </a:rPr>
                        <a:t> 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US" sz="1200" b="0" dirty="0">
                        <a:latin typeface="+mj-lt"/>
                      </a:endParaRPr>
                    </a:p>
                  </a:txBody>
                  <a:tcPr marL="48018" marR="48018" marT="24009" marB="24009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5191351"/>
                  </a:ext>
                </a:extLst>
              </a:tr>
              <a:tr h="55245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+mj-lt"/>
                        </a:rPr>
                        <a:t>P&amp;C Retail Sales</a:t>
                      </a:r>
                    </a:p>
                  </a:txBody>
                  <a:tcPr marL="48018" marR="48018" marT="24009" marB="24009" anchor="ctr">
                    <a:solidFill>
                      <a:srgbClr val="0000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16"/>
                        </a:rPr>
                        <a:t>ahmed.abdelalim@axa-egypt.com</a:t>
                      </a:r>
                      <a:r>
                        <a:rPr lang="en-US" sz="12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48018" marR="48018" marT="24009" marB="24009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+mn-ea"/>
                          <a:cs typeface="+mn-cs"/>
                        </a:rPr>
                        <a:t>Ahmed </a:t>
                      </a:r>
                      <a:r>
                        <a:rPr kumimoji="0" lang="en-US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+mn-ea"/>
                          <a:cs typeface="+mn-cs"/>
                        </a:rPr>
                        <a:t>Abdelalim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+mn-ea"/>
                          <a:cs typeface="+mn-cs"/>
                        </a:rPr>
                        <a:t>010 61652287</a:t>
                      </a:r>
                    </a:p>
                  </a:txBody>
                  <a:tcPr marL="48018" marR="48018" marT="24009" marB="24009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9732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Arial" pitchFamily="34" charset="0"/>
                        </a:rPr>
                        <a:t>Responsible for safe home ,safe business and motor insurance offers</a:t>
                      </a:r>
                    </a:p>
                  </a:txBody>
                  <a:tcPr marL="48018" marR="48018" marT="24009" marB="24009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latin typeface="+mj-lt"/>
                          <a:hlinkClick r:id="rId13"/>
                        </a:rPr>
                        <a:t>Mohamed.Fadda@axa-egypt.com</a:t>
                      </a:r>
                      <a:r>
                        <a:rPr lang="en-US" sz="1200" b="0" dirty="0">
                          <a:latin typeface="+mj-lt"/>
                        </a:rPr>
                        <a:t> 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US" sz="1200" b="0" dirty="0">
                        <a:latin typeface="+mj-lt"/>
                      </a:endParaRPr>
                    </a:p>
                  </a:txBody>
                  <a:tcPr marL="48018" marR="48018" marT="24009" marB="24009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679383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62653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07C69BFA-4875-27E3-B21C-B8E6FEBE59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5510946"/>
              </p:ext>
            </p:extLst>
          </p:nvPr>
        </p:nvGraphicFramePr>
        <p:xfrm>
          <a:off x="198120" y="426721"/>
          <a:ext cx="11767908" cy="6100281"/>
        </p:xfrm>
        <a:graphic>
          <a:graphicData uri="http://schemas.openxmlformats.org/drawingml/2006/table">
            <a:tbl>
              <a:tblPr firstRow="1" firstCol="1" bandRow="1">
                <a:effectLst/>
                <a:tableStyleId>{5C22544A-7EE6-4342-B048-85BDC9FD1C3A}</a:tableStyleId>
              </a:tblPr>
              <a:tblGrid>
                <a:gridCol w="1577939">
                  <a:extLst>
                    <a:ext uri="{9D8B030D-6E8A-4147-A177-3AD203B41FA5}">
                      <a16:colId xmlns:a16="http://schemas.microsoft.com/office/drawing/2014/main" val="2369253278"/>
                    </a:ext>
                  </a:extLst>
                </a:gridCol>
                <a:gridCol w="2512331">
                  <a:extLst>
                    <a:ext uri="{9D8B030D-6E8A-4147-A177-3AD203B41FA5}">
                      <a16:colId xmlns:a16="http://schemas.microsoft.com/office/drawing/2014/main" val="1316355097"/>
                    </a:ext>
                  </a:extLst>
                </a:gridCol>
                <a:gridCol w="2049509">
                  <a:extLst>
                    <a:ext uri="{9D8B030D-6E8A-4147-A177-3AD203B41FA5}">
                      <a16:colId xmlns:a16="http://schemas.microsoft.com/office/drawing/2014/main" val="1427328161"/>
                    </a:ext>
                  </a:extLst>
                </a:gridCol>
                <a:gridCol w="2883835">
                  <a:extLst>
                    <a:ext uri="{9D8B030D-6E8A-4147-A177-3AD203B41FA5}">
                      <a16:colId xmlns:a16="http://schemas.microsoft.com/office/drawing/2014/main" val="2891881770"/>
                    </a:ext>
                  </a:extLst>
                </a:gridCol>
                <a:gridCol w="2744294">
                  <a:extLst>
                    <a:ext uri="{9D8B030D-6E8A-4147-A177-3AD203B41FA5}">
                      <a16:colId xmlns:a16="http://schemas.microsoft.com/office/drawing/2014/main" val="1179616896"/>
                    </a:ext>
                  </a:extLst>
                </a:gridCol>
              </a:tblGrid>
              <a:tr h="248517"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48018" marR="48018" marT="24009" marB="24009">
                    <a:solidFill>
                      <a:srgbClr val="00008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+mj-lt"/>
                        </a:rPr>
                        <a:t>Email</a:t>
                      </a:r>
                    </a:p>
                  </a:txBody>
                  <a:tcPr marL="48018" marR="48018" marT="24009" marB="24009" anchor="ctr">
                    <a:solidFill>
                      <a:srgbClr val="00008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+mj-lt"/>
                        </a:rPr>
                        <a:t>Contact Number</a:t>
                      </a:r>
                    </a:p>
                  </a:txBody>
                  <a:tcPr marL="48018" marR="48018" marT="24009" marB="24009" anchor="ctr">
                    <a:solidFill>
                      <a:srgbClr val="00008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+mj-lt"/>
                        </a:rPr>
                        <a:t>Type of inquiry</a:t>
                      </a:r>
                    </a:p>
                  </a:txBody>
                  <a:tcPr marL="48018" marR="48018" marT="24009" marB="24009" anchor="ctr">
                    <a:solidFill>
                      <a:srgbClr val="00008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+mj-lt"/>
                        </a:rPr>
                        <a:t>Escalation</a:t>
                      </a:r>
                    </a:p>
                  </a:txBody>
                  <a:tcPr marL="48018" marR="48018" marT="24009" marB="24009" anchor="ctr">
                    <a:solidFill>
                      <a:srgbClr val="00008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2149896"/>
                  </a:ext>
                </a:extLst>
              </a:tr>
              <a:tr h="81426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+mj-lt"/>
                        </a:rPr>
                        <a:t>P&amp;C Corporate production</a:t>
                      </a:r>
                    </a:p>
                  </a:txBody>
                  <a:tcPr marL="64589" marR="64589" marT="32294" marB="32294" anchor="ctr">
                    <a:solidFill>
                      <a:srgbClr val="00008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u="sng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  <a:hlinkClick r:id="rId3"/>
                        </a:rPr>
                        <a:t>pc.corporateproduction@axa-egypt.com</a:t>
                      </a:r>
                      <a:endParaRPr lang="en-US" sz="1200" b="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4589" marR="64589" marT="32294" marB="32294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64589" marR="64589" marT="32294" marB="32294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0" lang="en-US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Arial" pitchFamily="34" charset="0"/>
                        </a:rPr>
                        <a:t>Handling corporate </a:t>
                      </a:r>
                      <a:r>
                        <a:rPr kumimoji="0" lang="en-US" sz="1200" b="0" i="0" u="none" strike="noStrike" kern="1200" cap="none" spc="0" normalizeH="0" baseline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Arial" pitchFamily="34" charset="0"/>
                        </a:rPr>
                        <a:t>p&amp;c</a:t>
                      </a:r>
                      <a:r>
                        <a:rPr kumimoji="0" lang="en-US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Arial" pitchFamily="34" charset="0"/>
                        </a:rPr>
                        <a:t> , motor production (issuance , renewal and inquiries)</a:t>
                      </a:r>
                    </a:p>
                  </a:txBody>
                  <a:tcPr marL="64589" marR="64589" marT="32294" marB="32294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latin typeface="+mj-lt"/>
                          <a:hlinkClick r:id="rId4"/>
                        </a:rPr>
                        <a:t>Menna.elsaadany@axa-egypt.com</a:t>
                      </a:r>
                      <a:r>
                        <a:rPr lang="en-US" sz="1200" b="0" dirty="0">
                          <a:latin typeface="+mj-lt"/>
                        </a:rPr>
                        <a:t> </a:t>
                      </a:r>
                    </a:p>
                  </a:txBody>
                  <a:tcPr marL="64589" marR="64589" marT="32294" marB="32294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0254571"/>
                  </a:ext>
                </a:extLst>
              </a:tr>
              <a:tr h="154798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+mj-lt"/>
                        </a:rPr>
                        <a:t>P&amp;C Retail Production</a:t>
                      </a:r>
                    </a:p>
                  </a:txBody>
                  <a:tcPr marL="64589" marR="64589" marT="32294" marB="32294" anchor="ctr">
                    <a:solidFill>
                      <a:srgbClr val="0000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latin typeface="+mj-lt"/>
                          <a:hlinkClick r:id="rId5"/>
                        </a:rPr>
                        <a:t>P&amp;C.Retailproduction@axa-egypt.com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latin typeface="+mj-lt"/>
                          <a:hlinkClick r:id="rId5"/>
                        </a:rPr>
                        <a:t> Motor.NB@axa-egypt.com</a:t>
                      </a:r>
                      <a:r>
                        <a:rPr lang="en-US" sz="1200" b="0" dirty="0">
                          <a:latin typeface="+mj-lt"/>
                        </a:rPr>
                        <a:t> </a:t>
                      </a:r>
                    </a:p>
                  </a:txBody>
                  <a:tcPr marL="64589" marR="64589" marT="32294" marB="32294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0" lang="en-US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Arial" pitchFamily="34" charset="0"/>
                        </a:rPr>
                        <a:t>Dina Amin 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latin typeface="+mj-lt"/>
                        </a:rPr>
                        <a:t> </a:t>
                      </a:r>
                      <a:r>
                        <a:rPr lang="en-US" sz="1200" b="0" dirty="0">
                          <a:solidFill>
                            <a:srgbClr val="C00000"/>
                          </a:solidFill>
                          <a:latin typeface="+mj-lt"/>
                        </a:rPr>
                        <a:t>012 7918 8210</a:t>
                      </a:r>
                    </a:p>
                  </a:txBody>
                  <a:tcPr marL="64589" marR="64589" marT="32294" marB="32294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0" lang="en-US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Arial" pitchFamily="34" charset="0"/>
                        </a:rPr>
                        <a:t>Issuing new business motor policies</a:t>
                      </a:r>
                    </a:p>
                  </a:txBody>
                  <a:tcPr marL="64589" marR="64589" marT="32294" marB="32294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latin typeface="+mj-lt"/>
                          <a:hlinkClick r:id="rId6"/>
                        </a:rPr>
                        <a:t>Mohamed.Bahaa@axa-egypt.com</a:t>
                      </a:r>
                      <a:r>
                        <a:rPr lang="en-US" sz="1200" b="0" dirty="0">
                          <a:latin typeface="+mj-lt"/>
                        </a:rPr>
                        <a:t> </a:t>
                      </a:r>
                    </a:p>
                  </a:txBody>
                  <a:tcPr marL="64589" marR="64589" marT="32294" marB="32294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9143542"/>
                  </a:ext>
                </a:extLst>
              </a:tr>
              <a:tr h="57802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Corporate SME health and life</a:t>
                      </a:r>
                    </a:p>
                  </a:txBody>
                  <a:tcPr marL="64589" marR="64589" marT="32294" marB="32294" anchor="ctr">
                    <a:solidFill>
                      <a:srgbClr val="0000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latin typeface="+mj-lt"/>
                          <a:hlinkClick r:id="rId7"/>
                        </a:rPr>
                        <a:t>Ahmed.Habashy@axa-egypt.com</a:t>
                      </a:r>
                      <a:r>
                        <a:rPr lang="en-US" sz="1200" b="0" dirty="0">
                          <a:latin typeface="+mj-lt"/>
                        </a:rPr>
                        <a:t> 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latin typeface="+mj-lt"/>
                          <a:hlinkClick r:id="rId8"/>
                        </a:rPr>
                        <a:t>Mostafa.omar@axa-egypt.com</a:t>
                      </a:r>
                      <a:r>
                        <a:rPr lang="en-US" sz="1200" b="0" dirty="0">
                          <a:latin typeface="+mj-lt"/>
                        </a:rPr>
                        <a:t> </a:t>
                      </a:r>
                    </a:p>
                  </a:txBody>
                  <a:tcPr marL="64589" marR="64589" marT="32294" marB="32294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0" lang="en-US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Arial" pitchFamily="34" charset="0"/>
                        </a:rPr>
                        <a:t>Ahmed HABASHI 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solidFill>
                            <a:srgbClr val="C00000"/>
                          </a:solidFill>
                          <a:latin typeface="+mj-lt"/>
                        </a:rPr>
                        <a:t>012 7867 3637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0" lang="en-US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Arial" pitchFamily="34" charset="0"/>
                        </a:rPr>
                        <a:t>Moustafa Omar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0" lang="en-US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Arial" pitchFamily="34" charset="0"/>
                        </a:rPr>
                        <a:t>012 7869 7469</a:t>
                      </a:r>
                    </a:p>
                  </a:txBody>
                  <a:tcPr marL="64589" marR="64589" marT="32294" marB="32294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0" lang="en-US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Arial" pitchFamily="34" charset="0"/>
                        </a:rPr>
                        <a:t>Responsible for local &amp;</a:t>
                      </a:r>
                      <a:r>
                        <a:rPr kumimoji="0" lang="en-US" sz="1200" b="0" i="0" u="none" strike="noStrike" kern="1200" cap="none" spc="0" normalizeH="0" baseline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Arial" pitchFamily="34" charset="0"/>
                        </a:rPr>
                        <a:t>int.SME</a:t>
                      </a:r>
                      <a:r>
                        <a:rPr kumimoji="0" lang="en-US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Arial" pitchFamily="34" charset="0"/>
                        </a:rPr>
                        <a:t> offers , submitting client’s contracts</a:t>
                      </a:r>
                    </a:p>
                  </a:txBody>
                  <a:tcPr marL="64589" marR="64589" marT="32294" marB="32294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latin typeface="+mj-lt"/>
                          <a:hlinkClick r:id="rId9"/>
                        </a:rPr>
                        <a:t>sandra.elgabalawy@axa-egypt.com</a:t>
                      </a:r>
                      <a:r>
                        <a:rPr lang="en-US" sz="1200" b="0" dirty="0">
                          <a:latin typeface="+mj-lt"/>
                        </a:rPr>
                        <a:t> </a:t>
                      </a:r>
                    </a:p>
                  </a:txBody>
                  <a:tcPr marL="64589" marR="64589" marT="32294" marB="32294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8092300"/>
                  </a:ext>
                </a:extLst>
              </a:tr>
              <a:tr h="109516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+mj-lt"/>
                        </a:rPr>
                        <a:t>Large Corporate health</a:t>
                      </a:r>
                    </a:p>
                  </a:txBody>
                  <a:tcPr marL="64589" marR="64589" marT="32294" marB="32294" anchor="ctr">
                    <a:solidFill>
                      <a:srgbClr val="0000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latin typeface="+mj-lt"/>
                          <a:hlinkClick r:id="rId10"/>
                        </a:rPr>
                        <a:t>mohamed.lotfy@axa-egypt.com</a:t>
                      </a:r>
                      <a:r>
                        <a:rPr lang="en-US" sz="1200" b="0" dirty="0">
                          <a:latin typeface="+mj-lt"/>
                        </a:rPr>
                        <a:t> 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latin typeface="+mj-lt"/>
                          <a:hlinkClick r:id="rId11"/>
                        </a:rPr>
                        <a:t>fouad.maghraby@axa-egypt.com</a:t>
                      </a:r>
                      <a:r>
                        <a:rPr lang="en-US" sz="1200" b="0" dirty="0">
                          <a:latin typeface="+mj-lt"/>
                        </a:rPr>
                        <a:t> 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latin typeface="+mj-lt"/>
                          <a:hlinkClick r:id="rId12"/>
                        </a:rPr>
                        <a:t>soha.gezeiry@axa-egypt.com</a:t>
                      </a:r>
                      <a:r>
                        <a:rPr lang="en-US" sz="1200" b="0" dirty="0">
                          <a:latin typeface="+mj-lt"/>
                        </a:rPr>
                        <a:t> </a:t>
                      </a:r>
                    </a:p>
                  </a:txBody>
                  <a:tcPr marL="64589" marR="64589" marT="32294" marB="32294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0" lang="en-US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Arial" pitchFamily="34" charset="0"/>
                        </a:rPr>
                        <a:t>Mohamed LOTFY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solidFill>
                            <a:srgbClr val="C00000"/>
                          </a:solidFill>
                          <a:latin typeface="+mj-lt"/>
                        </a:rPr>
                        <a:t>012 7546 4689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0" lang="en-US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Arial" pitchFamily="34" charset="0"/>
                        </a:rPr>
                        <a:t>Fouad MAGHRABY 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solidFill>
                            <a:srgbClr val="C00000"/>
                          </a:solidFill>
                          <a:latin typeface="+mj-lt"/>
                        </a:rPr>
                        <a:t>011 1645 5555</a:t>
                      </a:r>
                      <a:endParaRPr kumimoji="0" lang="en-US" sz="12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0" lang="en-US" sz="1200" b="0" i="0" u="none" strike="noStrike" kern="1200" cap="none" spc="0" normalizeH="0" baseline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Arial" pitchFamily="34" charset="0"/>
                        </a:rPr>
                        <a:t>Soha</a:t>
                      </a:r>
                      <a:r>
                        <a:rPr kumimoji="0" lang="en-US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Arial" pitchFamily="34" charset="0"/>
                        </a:rPr>
                        <a:t>el</a:t>
                      </a:r>
                      <a:r>
                        <a:rPr kumimoji="0" lang="en-US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Arial" pitchFamily="34" charset="0"/>
                        </a:rPr>
                        <a:t>gezairy</a:t>
                      </a:r>
                      <a:r>
                        <a:rPr kumimoji="0" lang="en-US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Arial" pitchFamily="34" charset="0"/>
                        </a:rPr>
                        <a:t> 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solidFill>
                            <a:srgbClr val="C00000"/>
                          </a:solidFill>
                          <a:latin typeface="+mj-lt"/>
                        </a:rPr>
                        <a:t>012 8362 5998</a:t>
                      </a:r>
                    </a:p>
                  </a:txBody>
                  <a:tcPr marL="64589" marR="64589" marT="32294" marB="32294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0" lang="en-US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Arial" pitchFamily="34" charset="0"/>
                        </a:rPr>
                        <a:t>Responsible of Employee benefits for large corporates above (200 employee) related to Medical,life,pension and Global LOB</a:t>
                      </a:r>
                    </a:p>
                  </a:txBody>
                  <a:tcPr marL="64589" marR="64589" marT="32294" marB="32294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latin typeface="+mj-lt"/>
                          <a:hlinkClick r:id="rId13"/>
                        </a:rPr>
                        <a:t>Mohamed.Ramadan@axa-egypt.com</a:t>
                      </a:r>
                      <a:r>
                        <a:rPr lang="en-US" sz="1200" b="0" dirty="0">
                          <a:latin typeface="+mj-lt"/>
                        </a:rPr>
                        <a:t> </a:t>
                      </a:r>
                    </a:p>
                  </a:txBody>
                  <a:tcPr marL="64589" marR="64589" marT="32294" marB="32294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3711658"/>
                  </a:ext>
                </a:extLst>
              </a:tr>
              <a:tr h="57802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+mj-lt"/>
                        </a:rPr>
                        <a:t>Individual Health</a:t>
                      </a:r>
                    </a:p>
                  </a:txBody>
                  <a:tcPr marL="64589" marR="64589" marT="32294" marB="32294" anchor="ctr">
                    <a:solidFill>
                      <a:srgbClr val="0000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latin typeface="+mj-lt"/>
                          <a:hlinkClick r:id="rId14"/>
                        </a:rPr>
                        <a:t>Individual.health@axa-egypt.com</a:t>
                      </a:r>
                      <a:r>
                        <a:rPr lang="en-US" sz="1200" b="0" dirty="0">
                          <a:latin typeface="+mj-lt"/>
                        </a:rPr>
                        <a:t> </a:t>
                      </a:r>
                    </a:p>
                  </a:txBody>
                  <a:tcPr marL="64589" marR="64589" marT="32294" marB="32294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64589" marR="64589" marT="32294" marB="32294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0" lang="en-US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Arial" pitchFamily="34" charset="0"/>
                        </a:rPr>
                        <a:t>Issuing new business policies for local individual health, policy amendment and delivering client contracts</a:t>
                      </a:r>
                    </a:p>
                  </a:txBody>
                  <a:tcPr marL="64589" marR="64589" marT="32294" marB="32294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latin typeface="+mj-lt"/>
                          <a:hlinkClick r:id="rId6"/>
                        </a:rPr>
                        <a:t>Mohamed.Bahaa@axa-egypt.com</a:t>
                      </a:r>
                      <a:r>
                        <a:rPr lang="en-US" sz="1200" b="0" dirty="0">
                          <a:latin typeface="+mj-lt"/>
                        </a:rPr>
                        <a:t> </a:t>
                      </a:r>
                    </a:p>
                  </a:txBody>
                  <a:tcPr marL="64589" marR="64589" marT="32294" marB="32294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3582545"/>
                  </a:ext>
                </a:extLst>
              </a:tr>
              <a:tr h="670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+mj-lt"/>
                        </a:rPr>
                        <a:t>IHCC</a:t>
                      </a:r>
                    </a:p>
                  </a:txBody>
                  <a:tcPr marL="64589" marR="64589" marT="32294" marB="32294" anchor="ctr">
                    <a:solidFill>
                      <a:srgbClr val="0000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>
                          <a:latin typeface="+mj-lt"/>
                          <a:hlinkClick r:id="rId15"/>
                        </a:rPr>
                        <a:t>Int.health@axa-egypt.com</a:t>
                      </a:r>
                      <a:endParaRPr lang="en-US" sz="1200" b="0">
                        <a:latin typeface="+mj-lt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>
                          <a:latin typeface="+mj-lt"/>
                          <a:hlinkClick r:id="rId16"/>
                        </a:rPr>
                        <a:t>Approvals.international@axa-egypt.com</a:t>
                      </a:r>
                      <a:r>
                        <a:rPr lang="en-US" sz="1200" b="0">
                          <a:latin typeface="+mj-lt"/>
                        </a:rPr>
                        <a:t> </a:t>
                      </a:r>
                    </a:p>
                  </a:txBody>
                  <a:tcPr marL="64589" marR="64589" marT="32294" marB="32294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-</a:t>
                      </a:r>
                      <a:endParaRPr lang="en-US" sz="1200" b="0" dirty="0">
                        <a:latin typeface="+mj-lt"/>
                      </a:endParaRPr>
                    </a:p>
                  </a:txBody>
                  <a:tcPr marL="64589" marR="64589" marT="32294" marB="32294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0" lang="en-US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Arial" pitchFamily="34" charset="0"/>
                        </a:rPr>
                        <a:t>Global policies approvals inside and outside Egypt</a:t>
                      </a:r>
                    </a:p>
                  </a:txBody>
                  <a:tcPr marL="64589" marR="64589" marT="32294" marB="32294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latin typeface="+mj-lt"/>
                          <a:hlinkClick r:id="rId17"/>
                        </a:rPr>
                        <a:t>Yara.Abdelsamad@axa-egypt.com</a:t>
                      </a:r>
                      <a:r>
                        <a:rPr lang="en-US" sz="1200" b="0" dirty="0">
                          <a:latin typeface="+mj-lt"/>
                        </a:rPr>
                        <a:t> </a:t>
                      </a:r>
                    </a:p>
                  </a:txBody>
                  <a:tcPr marL="64589" marR="64589" marT="32294" marB="32294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5191351"/>
                  </a:ext>
                </a:extLst>
              </a:tr>
              <a:tr h="14315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+mj-lt"/>
                        </a:rPr>
                        <a:t>Network</a:t>
                      </a:r>
                    </a:p>
                  </a:txBody>
                  <a:tcPr marL="64589" marR="64589" marT="32294" marB="32294" anchor="ctr">
                    <a:solidFill>
                      <a:srgbClr val="0000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latin typeface="+mj-lt"/>
                          <a:hlinkClick r:id="rId18"/>
                        </a:rPr>
                        <a:t>Medical.network@axa-egypt.com</a:t>
                      </a:r>
                      <a:r>
                        <a:rPr lang="en-US" sz="1200" b="0" dirty="0">
                          <a:latin typeface="+mj-lt"/>
                        </a:rPr>
                        <a:t> </a:t>
                      </a:r>
                    </a:p>
                  </a:txBody>
                  <a:tcPr marL="64589" marR="64589" marT="32294" marB="32294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-</a:t>
                      </a:r>
                      <a:endParaRPr lang="en-US" sz="1200" b="0" dirty="0">
                        <a:latin typeface="+mj-lt"/>
                      </a:endParaRPr>
                    </a:p>
                  </a:txBody>
                  <a:tcPr marL="64589" marR="64589" marT="32294" marB="32294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0" lang="en-US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Arial" pitchFamily="34" charset="0"/>
                        </a:rPr>
                        <a:t>Network Inquiries and addition requests </a:t>
                      </a:r>
                    </a:p>
                  </a:txBody>
                  <a:tcPr marL="64589" marR="64589" marT="32294" marB="32294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latin typeface="+mj-lt"/>
                          <a:hlinkClick r:id="rId19"/>
                        </a:rPr>
                        <a:t>loay.hassanein@axa-egypt.com</a:t>
                      </a:r>
                      <a:r>
                        <a:rPr lang="en-US" sz="1200" b="0" dirty="0">
                          <a:latin typeface="+mj-lt"/>
                        </a:rPr>
                        <a:t> </a:t>
                      </a:r>
                    </a:p>
                  </a:txBody>
                  <a:tcPr marL="64589" marR="64589" marT="32294" marB="32294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679383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90720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07C69BFA-4875-27E3-B21C-B8E6FEBE59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7850465"/>
              </p:ext>
            </p:extLst>
          </p:nvPr>
        </p:nvGraphicFramePr>
        <p:xfrm>
          <a:off x="198120" y="426721"/>
          <a:ext cx="11815203" cy="6037142"/>
        </p:xfrm>
        <a:graphic>
          <a:graphicData uri="http://schemas.openxmlformats.org/drawingml/2006/table">
            <a:tbl>
              <a:tblPr firstRow="1" firstCol="1" bandRow="1">
                <a:effectLst/>
                <a:tableStyleId>{5C22544A-7EE6-4342-B048-85BDC9FD1C3A}</a:tableStyleId>
              </a:tblPr>
              <a:tblGrid>
                <a:gridCol w="1584281">
                  <a:extLst>
                    <a:ext uri="{9D8B030D-6E8A-4147-A177-3AD203B41FA5}">
                      <a16:colId xmlns:a16="http://schemas.microsoft.com/office/drawing/2014/main" val="2369253278"/>
                    </a:ext>
                  </a:extLst>
                </a:gridCol>
                <a:gridCol w="3382603">
                  <a:extLst>
                    <a:ext uri="{9D8B030D-6E8A-4147-A177-3AD203B41FA5}">
                      <a16:colId xmlns:a16="http://schemas.microsoft.com/office/drawing/2014/main" val="1316355097"/>
                    </a:ext>
                  </a:extLst>
                </a:gridCol>
                <a:gridCol w="1562048">
                  <a:extLst>
                    <a:ext uri="{9D8B030D-6E8A-4147-A177-3AD203B41FA5}">
                      <a16:colId xmlns:a16="http://schemas.microsoft.com/office/drawing/2014/main" val="1427328161"/>
                    </a:ext>
                  </a:extLst>
                </a:gridCol>
                <a:gridCol w="2834232">
                  <a:extLst>
                    <a:ext uri="{9D8B030D-6E8A-4147-A177-3AD203B41FA5}">
                      <a16:colId xmlns:a16="http://schemas.microsoft.com/office/drawing/2014/main" val="2891881770"/>
                    </a:ext>
                  </a:extLst>
                </a:gridCol>
                <a:gridCol w="2452039">
                  <a:extLst>
                    <a:ext uri="{9D8B030D-6E8A-4147-A177-3AD203B41FA5}">
                      <a16:colId xmlns:a16="http://schemas.microsoft.com/office/drawing/2014/main" val="1179616896"/>
                    </a:ext>
                  </a:extLst>
                </a:gridCol>
              </a:tblGrid>
              <a:tr h="238307"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48018" marR="48018" marT="24009" marB="24009">
                    <a:solidFill>
                      <a:srgbClr val="00008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+mj-lt"/>
                        </a:rPr>
                        <a:t>Email</a:t>
                      </a:r>
                    </a:p>
                  </a:txBody>
                  <a:tcPr marL="48018" marR="48018" marT="24009" marB="24009" anchor="ctr">
                    <a:solidFill>
                      <a:srgbClr val="00008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+mj-lt"/>
                        </a:rPr>
                        <a:t>Contact Number</a:t>
                      </a:r>
                    </a:p>
                  </a:txBody>
                  <a:tcPr marL="48018" marR="48018" marT="24009" marB="24009" anchor="ctr">
                    <a:solidFill>
                      <a:srgbClr val="00008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+mj-lt"/>
                        </a:rPr>
                        <a:t>Type of inquiry</a:t>
                      </a:r>
                    </a:p>
                  </a:txBody>
                  <a:tcPr marL="48018" marR="48018" marT="24009" marB="24009" anchor="ctr">
                    <a:solidFill>
                      <a:srgbClr val="00008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+mj-lt"/>
                        </a:rPr>
                        <a:t>Escalation</a:t>
                      </a:r>
                    </a:p>
                  </a:txBody>
                  <a:tcPr marL="48018" marR="48018" marT="24009" marB="24009" anchor="ctr">
                    <a:solidFill>
                      <a:srgbClr val="00008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2149896"/>
                  </a:ext>
                </a:extLst>
              </a:tr>
              <a:tr h="52105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+mj-lt"/>
                        </a:rPr>
                        <a:t>Medical Approvals</a:t>
                      </a:r>
                    </a:p>
                  </a:txBody>
                  <a:tcPr marL="21502" marR="21502" marT="10751" marB="10751" anchor="ctr">
                    <a:solidFill>
                      <a:srgbClr val="0000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latin typeface="+mj-lt"/>
                          <a:hlinkClick r:id="rId3"/>
                        </a:rPr>
                        <a:t>Medical.approvals@axa-egypt.com</a:t>
                      </a:r>
                      <a:r>
                        <a:rPr lang="en-US" sz="1200" b="0" dirty="0">
                          <a:latin typeface="+mj-lt"/>
                        </a:rPr>
                        <a:t> 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latin typeface="+mj-lt"/>
                          <a:hlinkClick r:id="rId4"/>
                        </a:rPr>
                        <a:t>Chronic.medications@axa-egypt.com</a:t>
                      </a:r>
                      <a:r>
                        <a:rPr lang="en-US" sz="1200" b="0" dirty="0">
                          <a:latin typeface="+mj-lt"/>
                        </a:rPr>
                        <a:t> </a:t>
                      </a:r>
                    </a:p>
                  </a:txBody>
                  <a:tcPr marL="21502" marR="21502" marT="10751" marB="10751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-</a:t>
                      </a:r>
                      <a:endParaRPr lang="en-US" sz="1200" b="0" dirty="0">
                        <a:latin typeface="+mj-lt"/>
                      </a:endParaRPr>
                    </a:p>
                  </a:txBody>
                  <a:tcPr marL="21502" marR="21502" marT="10751" marB="10751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latin typeface="+mj-lt"/>
                        </a:rPr>
                        <a:t>Inpatient,Outpatient,Dental approvals and posting monthly chronic medications</a:t>
                      </a:r>
                    </a:p>
                  </a:txBody>
                  <a:tcPr marL="21502" marR="21502" marT="10751" marB="10751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latin typeface="+mj-lt"/>
                          <a:hlinkClick r:id="rId5"/>
                        </a:rPr>
                        <a:t>mostafa.eldawy@axa-egypt.com</a:t>
                      </a:r>
                      <a:endParaRPr lang="en-US" sz="1200" b="0" dirty="0">
                        <a:latin typeface="+mj-lt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latin typeface="+mj-lt"/>
                          <a:hlinkClick r:id="rId6"/>
                        </a:rPr>
                        <a:t>ahmed.elmakhzangy@axa-egypt.com</a:t>
                      </a:r>
                      <a:r>
                        <a:rPr lang="en-US" sz="1200" b="0" dirty="0">
                          <a:latin typeface="+mj-lt"/>
                        </a:rPr>
                        <a:t> </a:t>
                      </a:r>
                    </a:p>
                  </a:txBody>
                  <a:tcPr marL="21502" marR="21502" marT="10751" marB="10751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0254571"/>
                  </a:ext>
                </a:extLst>
              </a:tr>
              <a:tr h="111243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+mj-lt"/>
                        </a:rPr>
                        <a:t>Medical Claims</a:t>
                      </a:r>
                    </a:p>
                  </a:txBody>
                  <a:tcPr marL="21502" marR="21502" marT="10751" marB="10751" anchor="ctr">
                    <a:solidFill>
                      <a:srgbClr val="0000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latin typeface="+mj-lt"/>
                          <a:hlinkClick r:id="rId7"/>
                        </a:rPr>
                        <a:t>Medical.claims@axa-egypt.com</a:t>
                      </a:r>
                      <a:r>
                        <a:rPr lang="en-US" sz="1200" b="0" dirty="0">
                          <a:latin typeface="+mj-lt"/>
                        </a:rPr>
                        <a:t> </a:t>
                      </a:r>
                    </a:p>
                  </a:txBody>
                  <a:tcPr marL="21502" marR="21502" marT="10751" marB="10751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-</a:t>
                      </a:r>
                      <a:endParaRPr lang="en-US" sz="1200" b="0" dirty="0">
                        <a:latin typeface="+mj-lt"/>
                      </a:endParaRPr>
                    </a:p>
                  </a:txBody>
                  <a:tcPr marL="21502" marR="21502" marT="10751" marB="10751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latin typeface="+mj-lt"/>
                        </a:rPr>
                        <a:t>Medical Claims inquires , Broker medical inquiries</a:t>
                      </a:r>
                    </a:p>
                  </a:txBody>
                  <a:tcPr marL="21502" marR="21502" marT="10751" marB="10751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u="sng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  <a:hlinkClick r:id="rId8"/>
                        </a:rPr>
                        <a:t>sarah.caesser@axa-egypt.com</a:t>
                      </a:r>
                      <a:endParaRPr lang="en-US" sz="1200" b="0" u="sng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1200" b="0" u="sng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  <a:hlinkClick r:id="rId9"/>
                        </a:rPr>
                        <a:t>Amr.yasser@axa-egypt.com</a:t>
                      </a:r>
                      <a:r>
                        <a:rPr lang="en-US" sz="1200" b="0" u="sng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endParaRPr lang="en-US" sz="1200" b="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21502" marR="21502" marT="10751" marB="10751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9143542"/>
                  </a:ext>
                </a:extLst>
              </a:tr>
              <a:tr h="134343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+mj-lt"/>
                        </a:rPr>
                        <a:t>Motor Claims</a:t>
                      </a:r>
                    </a:p>
                  </a:txBody>
                  <a:tcPr marL="21502" marR="21502" marT="10751" marB="10751" anchor="ctr">
                    <a:solidFill>
                      <a:srgbClr val="0000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latin typeface="+mj-lt"/>
                          <a:hlinkClick r:id="rId10"/>
                        </a:rPr>
                        <a:t>Motorclaim@axa-egypt.com</a:t>
                      </a:r>
                      <a:r>
                        <a:rPr lang="en-US" sz="1200" b="0" dirty="0">
                          <a:latin typeface="+mj-lt"/>
                        </a:rPr>
                        <a:t> </a:t>
                      </a:r>
                    </a:p>
                  </a:txBody>
                  <a:tcPr marL="21502" marR="21502" marT="10751" marB="10751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Hamdy Mahmoud </a:t>
                      </a:r>
                      <a:r>
                        <a:rPr kumimoji="0" lang="ar-EG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)</a:t>
                      </a: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survey)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010 9309 3801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Mina Hany(Cheques)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010 2339 9187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Rasha</a:t>
                      </a: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Aly(Registration)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011 1350 9067</a:t>
                      </a:r>
                    </a:p>
                  </a:txBody>
                  <a:tcPr marL="21502" marR="21502" marT="10751" marB="10751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latin typeface="+mj-lt"/>
                        </a:rPr>
                        <a:t>Motor Claims ,Resubmission and registration requests</a:t>
                      </a:r>
                    </a:p>
                  </a:txBody>
                  <a:tcPr marL="21502" marR="21502" marT="10751" marB="10751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latin typeface="+mj-lt"/>
                          <a:hlinkClick r:id="rId11"/>
                        </a:rPr>
                        <a:t>Ahmed.samir@axa-egypt.com</a:t>
                      </a:r>
                      <a:r>
                        <a:rPr lang="en-US" sz="1200" b="0" dirty="0">
                          <a:latin typeface="+mj-lt"/>
                        </a:rPr>
                        <a:t> </a:t>
                      </a:r>
                    </a:p>
                  </a:txBody>
                  <a:tcPr marL="21502" marR="21502" marT="10751" marB="10751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8092300"/>
                  </a:ext>
                </a:extLst>
              </a:tr>
              <a:tr h="61714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+mj-lt"/>
                        </a:rPr>
                        <a:t>Life claims</a:t>
                      </a:r>
                    </a:p>
                  </a:txBody>
                  <a:tcPr marL="21502" marR="21502" marT="10751" marB="10751" anchor="ctr">
                    <a:solidFill>
                      <a:srgbClr val="0000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>
                          <a:latin typeface="+mj-lt"/>
                          <a:hlinkClick r:id="rId12"/>
                        </a:rPr>
                        <a:t>Life_claims@axa-egypt.com</a:t>
                      </a:r>
                      <a:r>
                        <a:rPr lang="en-US" sz="1200" b="0">
                          <a:latin typeface="+mj-lt"/>
                        </a:rPr>
                        <a:t> </a:t>
                      </a:r>
                    </a:p>
                  </a:txBody>
                  <a:tcPr marL="21502" marR="21502" marT="10751" marB="10751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-</a:t>
                      </a:r>
                      <a:endParaRPr lang="en-US" sz="1200" b="0">
                        <a:latin typeface="+mj-lt"/>
                      </a:endParaRPr>
                    </a:p>
                  </a:txBody>
                  <a:tcPr marL="21502" marR="21502" marT="10751" marB="10751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latin typeface="+mj-lt"/>
                        </a:rPr>
                        <a:t>Assessment Acceptance, cheque delivery repudiation communication,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latin typeface="+mj-lt"/>
                        </a:rPr>
                        <a:t>Requirements inquiries</a:t>
                      </a:r>
                    </a:p>
                  </a:txBody>
                  <a:tcPr marL="21502" marR="21502" marT="10751" marB="10751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latin typeface="+mj-lt"/>
                          <a:hlinkClick r:id="rId13"/>
                        </a:rPr>
                        <a:t>Sandy.bassily@axa-egypt.com</a:t>
                      </a:r>
                      <a:endParaRPr lang="en-US" sz="1200" b="0" dirty="0">
                        <a:latin typeface="+mj-lt"/>
                      </a:endParaRPr>
                    </a:p>
                  </a:txBody>
                  <a:tcPr marL="21502" marR="21502" marT="10751" marB="10751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3711658"/>
                  </a:ext>
                </a:extLst>
              </a:tr>
              <a:tr h="54245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+mj-lt"/>
                        </a:rPr>
                        <a:t>Health Customer service and collection</a:t>
                      </a:r>
                    </a:p>
                  </a:txBody>
                  <a:tcPr marL="21502" marR="21502" marT="10751" marB="10751" anchor="ctr">
                    <a:solidFill>
                      <a:srgbClr val="0000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>
                          <a:latin typeface="+mj-lt"/>
                          <a:hlinkClick r:id="rId14"/>
                        </a:rPr>
                        <a:t>loyalty@axa-egypt.com</a:t>
                      </a:r>
                      <a:r>
                        <a:rPr lang="en-US" sz="1200" b="0">
                          <a:latin typeface="+mj-lt"/>
                        </a:rPr>
                        <a:t> </a:t>
                      </a:r>
                    </a:p>
                  </a:txBody>
                  <a:tcPr marL="21502" marR="21502" marT="10751" marB="10751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sz="1200" b="0" dirty="0">
                        <a:latin typeface="+mj-lt"/>
                      </a:endParaRPr>
                    </a:p>
                  </a:txBody>
                  <a:tcPr marL="21502" marR="21502" marT="10751" marB="10751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latin typeface="+mj-lt"/>
                        </a:rPr>
                        <a:t>Health renewal submission and collection /Inquiries</a:t>
                      </a:r>
                    </a:p>
                  </a:txBody>
                  <a:tcPr marL="21502" marR="21502" marT="10751" marB="10751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  <a:hlinkClick r:id="rId15"/>
                        </a:rPr>
                        <a:t>Sara.dahab@axa-egypt.com</a:t>
                      </a: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21502" marR="21502" marT="10751" marB="10751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3582545"/>
                  </a:ext>
                </a:extLst>
              </a:tr>
              <a:tr h="5076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+mj-lt"/>
                        </a:rPr>
                        <a:t>Motor and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+mj-lt"/>
                        </a:rPr>
                        <a:t>p&amp;c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+mj-lt"/>
                        </a:rPr>
                        <a:t> Customer service and collection</a:t>
                      </a:r>
                    </a:p>
                  </a:txBody>
                  <a:tcPr marL="21502" marR="21502" marT="10751" marB="10751" anchor="ctr">
                    <a:solidFill>
                      <a:srgbClr val="0000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latin typeface="+mj-lt"/>
                        </a:rPr>
                        <a:t>Renewal : </a:t>
                      </a:r>
                      <a:r>
                        <a:rPr lang="en-US" sz="1200" b="0" dirty="0">
                          <a:latin typeface="+mj-lt"/>
                          <a:hlinkClick r:id="rId14"/>
                        </a:rPr>
                        <a:t>loyalty@axa-egypt.com</a:t>
                      </a:r>
                      <a:r>
                        <a:rPr lang="en-US" sz="1200" b="0" dirty="0">
                          <a:latin typeface="+mj-lt"/>
                        </a:rPr>
                        <a:t> 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latin typeface="+mj-lt"/>
                        </a:rPr>
                        <a:t>Collection: </a:t>
                      </a:r>
                      <a:r>
                        <a:rPr lang="en-US" sz="1200" b="0" i="0" u="sng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  <a:hlinkClick r:id="rId16" tooltip="mailto:retailmotor.collection@axa-egypt.com"/>
                        </a:rPr>
                        <a:t>retailmotor.collection@axa-egypt.com</a:t>
                      </a:r>
                      <a:r>
                        <a:rPr lang="en-US" sz="1200" b="0" i="0" u="sng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endParaRPr lang="en-US" sz="1200" b="0" dirty="0">
                        <a:latin typeface="+mj-lt"/>
                      </a:endParaRPr>
                    </a:p>
                  </a:txBody>
                  <a:tcPr marL="21502" marR="21502" marT="10751" marB="10751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-</a:t>
                      </a:r>
                      <a:endParaRPr lang="en-US" sz="1200" b="0" dirty="0">
                        <a:latin typeface="+mj-lt"/>
                      </a:endParaRPr>
                    </a:p>
                  </a:txBody>
                  <a:tcPr marL="21502" marR="21502" marT="10751" marB="10751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latin typeface="+mj-lt"/>
                        </a:rPr>
                        <a:t>Retail motor and </a:t>
                      </a:r>
                      <a:r>
                        <a:rPr lang="en-US" sz="1200" b="0" dirty="0" err="1">
                          <a:latin typeface="+mj-lt"/>
                        </a:rPr>
                        <a:t>p&amp;c</a:t>
                      </a:r>
                      <a:r>
                        <a:rPr lang="en-US" sz="1200" b="0" dirty="0">
                          <a:latin typeface="+mj-lt"/>
                        </a:rPr>
                        <a:t> renewal submission and collection /inquiries</a:t>
                      </a:r>
                    </a:p>
                  </a:txBody>
                  <a:tcPr marL="21502" marR="21502" marT="10751" marB="10751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  <a:hlinkClick r:id="rId15"/>
                        </a:rPr>
                        <a:t>Sara.dahab@axa-egypt.com</a:t>
                      </a: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21502" marR="21502" marT="10751" marB="10751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5191351"/>
                  </a:ext>
                </a:extLst>
              </a:tr>
              <a:tr h="115468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+mj-lt"/>
                        </a:rPr>
                        <a:t>Broker Service Unit</a:t>
                      </a:r>
                    </a:p>
                  </a:txBody>
                  <a:tcPr marL="21502" marR="21502" marT="10751" marB="10751" anchor="ctr">
                    <a:solidFill>
                      <a:srgbClr val="00008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latin typeface="+mj-lt"/>
                          <a:hlinkClick r:id="rId17"/>
                        </a:rPr>
                        <a:t>Broker.services@axa-egypt.com</a:t>
                      </a:r>
                      <a:r>
                        <a:rPr lang="en-US" sz="1200" b="0" dirty="0">
                          <a:latin typeface="+mj-lt"/>
                        </a:rPr>
                        <a:t> </a:t>
                      </a:r>
                    </a:p>
                  </a:txBody>
                  <a:tcPr marL="21502" marR="21502" marT="10751" marB="10751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latin typeface="+mj-lt"/>
                        </a:rPr>
                        <a:t>Amer ABDELRAZEK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kern="1200" dirty="0">
                          <a:solidFill>
                            <a:srgbClr val="C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012 0402 2531 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Nahla Yousry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kern="1200" dirty="0">
                          <a:solidFill>
                            <a:srgbClr val="C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012 0402 2564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Yara Alaa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kern="1200" dirty="0">
                          <a:solidFill>
                            <a:srgbClr val="C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012 0152 4329</a:t>
                      </a:r>
                    </a:p>
                  </a:txBody>
                  <a:tcPr marL="21502" marR="21502" marT="10751" marB="10751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latin typeface="+mj-lt"/>
                        </a:rPr>
                        <a:t>Broker registration and contracts submission ,System broker coding , Commission releasing for all LOB’S ,Issuing letters and checking broker’s inquiries</a:t>
                      </a:r>
                    </a:p>
                  </a:txBody>
                  <a:tcPr marL="21502" marR="21502" marT="10751" marB="10751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latin typeface="+mj-lt"/>
                          <a:hlinkClick r:id="rId18"/>
                        </a:rPr>
                        <a:t>Nesma.ezzat@axa-egypt.com</a:t>
                      </a:r>
                      <a:r>
                        <a:rPr lang="en-US" sz="1200" b="0" dirty="0">
                          <a:latin typeface="+mj-lt"/>
                        </a:rPr>
                        <a:t> </a:t>
                      </a:r>
                    </a:p>
                  </a:txBody>
                  <a:tcPr marL="21502" marR="21502" marT="10751" marB="10751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679383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5886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94E06191-47CA-FDBA-05A9-7114BE97A7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9824596"/>
              </p:ext>
            </p:extLst>
          </p:nvPr>
        </p:nvGraphicFramePr>
        <p:xfrm>
          <a:off x="147145" y="283605"/>
          <a:ext cx="11637313" cy="6477438"/>
        </p:xfrm>
        <a:graphic>
          <a:graphicData uri="http://schemas.openxmlformats.org/drawingml/2006/table">
            <a:tbl>
              <a:tblPr rtl="1" firstRow="1" firstCol="1" bandRow="1">
                <a:effectLst/>
                <a:tableStyleId>{5C22544A-7EE6-4342-B048-85BDC9FD1C3A}</a:tableStyleId>
              </a:tblPr>
              <a:tblGrid>
                <a:gridCol w="1690676">
                  <a:extLst>
                    <a:ext uri="{9D8B030D-6E8A-4147-A177-3AD203B41FA5}">
                      <a16:colId xmlns:a16="http://schemas.microsoft.com/office/drawing/2014/main" val="1449858685"/>
                    </a:ext>
                  </a:extLst>
                </a:gridCol>
                <a:gridCol w="2671333">
                  <a:extLst>
                    <a:ext uri="{9D8B030D-6E8A-4147-A177-3AD203B41FA5}">
                      <a16:colId xmlns:a16="http://schemas.microsoft.com/office/drawing/2014/main" val="1414971653"/>
                    </a:ext>
                  </a:extLst>
                </a:gridCol>
                <a:gridCol w="2179220">
                  <a:extLst>
                    <a:ext uri="{9D8B030D-6E8A-4147-A177-3AD203B41FA5}">
                      <a16:colId xmlns:a16="http://schemas.microsoft.com/office/drawing/2014/main" val="1075211073"/>
                    </a:ext>
                  </a:extLst>
                </a:gridCol>
                <a:gridCol w="2777431">
                  <a:extLst>
                    <a:ext uri="{9D8B030D-6E8A-4147-A177-3AD203B41FA5}">
                      <a16:colId xmlns:a16="http://schemas.microsoft.com/office/drawing/2014/main" val="3901891577"/>
                    </a:ext>
                  </a:extLst>
                </a:gridCol>
                <a:gridCol w="2318653">
                  <a:extLst>
                    <a:ext uri="{9D8B030D-6E8A-4147-A177-3AD203B41FA5}">
                      <a16:colId xmlns:a16="http://schemas.microsoft.com/office/drawing/2014/main" val="2751861218"/>
                    </a:ext>
                  </a:extLst>
                </a:gridCol>
              </a:tblGrid>
              <a:tr h="276831"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48018" marR="48018" marT="24009" marB="24009">
                    <a:solidFill>
                      <a:srgbClr val="00008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EG" sz="1200" dirty="0">
                          <a:solidFill>
                            <a:schemeClr val="bg1"/>
                          </a:solidFill>
                          <a:latin typeface="+mj-lt"/>
                        </a:rPr>
                        <a:t>البريد الالكتروني</a:t>
                      </a:r>
                      <a:endParaRPr lang="en-US" sz="12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48018" marR="48018" marT="24009" marB="24009" anchor="ctr">
                    <a:solidFill>
                      <a:srgbClr val="00008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EG" sz="1200" dirty="0">
                          <a:solidFill>
                            <a:schemeClr val="bg1"/>
                          </a:solidFill>
                          <a:latin typeface="+mj-lt"/>
                        </a:rPr>
                        <a:t>رقم الهاتف</a:t>
                      </a:r>
                      <a:endParaRPr lang="en-US" sz="12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48018" marR="48018" marT="24009" marB="24009" anchor="ctr">
                    <a:solidFill>
                      <a:srgbClr val="00008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EG" sz="1200" dirty="0">
                          <a:solidFill>
                            <a:schemeClr val="bg1"/>
                          </a:solidFill>
                          <a:latin typeface="+mj-lt"/>
                        </a:rPr>
                        <a:t>نوع الاستفسار</a:t>
                      </a:r>
                      <a:endParaRPr lang="en-US" sz="12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48018" marR="48018" marT="24009" marB="24009" anchor="ctr">
                    <a:solidFill>
                      <a:srgbClr val="00008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EG" sz="1200" dirty="0">
                          <a:solidFill>
                            <a:schemeClr val="bg1"/>
                          </a:solidFill>
                          <a:latin typeface="+mj-lt"/>
                        </a:rPr>
                        <a:t>تصعيد</a:t>
                      </a:r>
                      <a:endParaRPr lang="en-US" sz="12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48018" marR="48018" marT="24009" marB="24009" anchor="ctr">
                    <a:solidFill>
                      <a:srgbClr val="00008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4721155"/>
                  </a:ext>
                </a:extLst>
              </a:tr>
              <a:tr h="107900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ar-EG" sz="1200" dirty="0">
                          <a:solidFill>
                            <a:schemeClr val="bg1"/>
                          </a:solidFill>
                          <a:latin typeface="+mj-lt"/>
                        </a:rPr>
                        <a:t>اداره الانتاج</a:t>
                      </a:r>
                      <a:endParaRPr lang="en-US" sz="12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48018" marR="48018" marT="24009" marB="24009" anchor="ctr">
                    <a:solidFill>
                      <a:srgbClr val="0000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latin typeface="+mj-lt"/>
                          <a:hlinkClick r:id="rId3"/>
                        </a:rPr>
                        <a:t>Production@axa-egypt.com</a:t>
                      </a:r>
                      <a:r>
                        <a:rPr lang="en-US" sz="1200" b="0" dirty="0">
                          <a:latin typeface="+mj-lt"/>
                        </a:rPr>
                        <a:t> 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latin typeface="+mj-lt"/>
                          <a:hlinkClick r:id="rId4"/>
                        </a:rPr>
                        <a:t>sme.production@axa-egypt.com</a:t>
                      </a:r>
                      <a:r>
                        <a:rPr lang="en-US" sz="1200" b="0" dirty="0">
                          <a:latin typeface="+mj-lt"/>
                        </a:rPr>
                        <a:t> </a:t>
                      </a:r>
                    </a:p>
                  </a:txBody>
                  <a:tcPr marL="48018" marR="48018" marT="24009" marB="24009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latin typeface="+mj-lt"/>
                        </a:rPr>
                        <a:t>-</a:t>
                      </a:r>
                    </a:p>
                  </a:txBody>
                  <a:tcPr marL="48018" marR="48018" marT="24009" marB="24009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9732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EG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مسؤول عن إصدار و إنتاج الوثائق والفواتير للشركه وتسليم عقود العملاء والمعاملات اليومية والخدمات اللوجستية والمعاشات التقاعدية والحياة الائتمانية والعملاء الناشئين.</a:t>
                      </a:r>
                      <a:endParaRPr kumimoji="0" lang="en-US" sz="12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Arial" pitchFamily="34" charset="0"/>
                      </a:endParaRPr>
                    </a:p>
                  </a:txBody>
                  <a:tcPr marL="48018" marR="48018" marT="24009" marB="24009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latin typeface="+mj-lt"/>
                          <a:hlinkClick r:id="rId5"/>
                        </a:rPr>
                        <a:t>Yasmine.khaled@axa-egypt.com</a:t>
                      </a:r>
                      <a:r>
                        <a:rPr lang="en-US" sz="1200" b="0" dirty="0">
                          <a:latin typeface="+mj-lt"/>
                        </a:rPr>
                        <a:t> 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latin typeface="+mj-lt"/>
                          <a:hlinkClick r:id="rId6"/>
                        </a:rPr>
                        <a:t>Abanob.yassa@axa-egypt.com</a:t>
                      </a:r>
                      <a:r>
                        <a:rPr lang="en-US" sz="1200" b="0" dirty="0">
                          <a:latin typeface="+mj-lt"/>
                        </a:rPr>
                        <a:t> </a:t>
                      </a:r>
                    </a:p>
                  </a:txBody>
                  <a:tcPr marL="48018" marR="48018" marT="24009" marB="24009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01366052"/>
                  </a:ext>
                </a:extLst>
              </a:tr>
              <a:tr h="187084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ar-EG" sz="1200" dirty="0">
                          <a:solidFill>
                            <a:schemeClr val="bg1"/>
                          </a:solidFill>
                          <a:latin typeface="+mj-lt"/>
                        </a:rPr>
                        <a:t>اداره التحصيل (شركات)</a:t>
                      </a:r>
                      <a:endParaRPr lang="en-US" sz="12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48018" marR="48018" marT="24009" marB="24009" anchor="ctr">
                    <a:solidFill>
                      <a:srgbClr val="0000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latin typeface="+mj-lt"/>
                          <a:hlinkClick r:id="rId7"/>
                        </a:rPr>
                        <a:t>Corporate.collection@axa-egypt.com</a:t>
                      </a:r>
                      <a:r>
                        <a:rPr lang="en-US" sz="1200" b="0" dirty="0">
                          <a:latin typeface="+mj-lt"/>
                        </a:rPr>
                        <a:t> </a:t>
                      </a:r>
                    </a:p>
                  </a:txBody>
                  <a:tcPr marL="48018" marR="48018" marT="24009" marB="24009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0" lang="ar-EG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Arial" pitchFamily="34" charset="0"/>
                        </a:rPr>
                        <a:t>محمد حجاب (للشركات المتوسطه والصغيره)</a:t>
                      </a:r>
                      <a:endParaRPr kumimoji="0" lang="en-US" sz="12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solidFill>
                            <a:srgbClr val="C00000"/>
                          </a:solidFill>
                          <a:latin typeface="+mj-lt"/>
                        </a:rPr>
                        <a:t>012 8362 3218</a:t>
                      </a:r>
                    </a:p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kumimoji="0" lang="ar-EG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Arial" pitchFamily="34" charset="0"/>
                        </a:rPr>
                        <a:t>محمد عمر (سيارات و ممتلكات)</a:t>
                      </a:r>
                      <a:endParaRPr kumimoji="0" lang="en-US" sz="12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1200" b="0" dirty="0">
                          <a:solidFill>
                            <a:srgbClr val="C00000"/>
                          </a:solidFill>
                          <a:latin typeface="+mj-lt"/>
                        </a:rPr>
                        <a:t>012 8045 1617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0" lang="ar-EG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Arial" pitchFamily="34" charset="0"/>
                        </a:rPr>
                        <a:t>مجدي فوزي(طبي وفردي)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solidFill>
                            <a:srgbClr val="C00000"/>
                          </a:solidFill>
                          <a:latin typeface="+mj-lt"/>
                        </a:rPr>
                        <a:t> 012 7918 2207, </a:t>
                      </a:r>
                      <a:endParaRPr kumimoji="0" lang="en-US" sz="12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solidFill>
                            <a:srgbClr val="C00000"/>
                          </a:solidFill>
                          <a:latin typeface="+mj-lt"/>
                        </a:rPr>
                        <a:t>012 8045 1617,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solidFill>
                            <a:srgbClr val="C00000"/>
                          </a:solidFill>
                          <a:latin typeface="+mj-lt"/>
                        </a:rPr>
                        <a:t> 012 8362 3218</a:t>
                      </a:r>
                    </a:p>
                  </a:txBody>
                  <a:tcPr marL="48018" marR="48018" marT="24009" marB="24009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9732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EG" sz="1200" dirty="0"/>
                        <a:t>تحصيل مدفوعات الشركات الصغيرة والمتوسطة، الطبية،  الحياة، السيارات، الممتلكات واسترداد التسوية</a:t>
                      </a:r>
                      <a:endParaRPr kumimoji="0" lang="en-US" sz="12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Arial" pitchFamily="34" charset="0"/>
                      </a:endParaRPr>
                    </a:p>
                  </a:txBody>
                  <a:tcPr marL="48018" marR="48018" marT="24009" marB="24009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latin typeface="+mj-lt"/>
                          <a:hlinkClick r:id="rId8"/>
                        </a:rPr>
                        <a:t>Amr.Hamdy@axa-egypt.com</a:t>
                      </a:r>
                      <a:r>
                        <a:rPr lang="en-US" sz="1200" b="0" dirty="0">
                          <a:latin typeface="+mj-lt"/>
                        </a:rPr>
                        <a:t> </a:t>
                      </a:r>
                    </a:p>
                  </a:txBody>
                  <a:tcPr marL="48018" marR="48018" marT="24009" marB="24009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1044784"/>
                  </a:ext>
                </a:extLst>
              </a:tr>
              <a:tr h="45194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EG" sz="1200" dirty="0">
                          <a:solidFill>
                            <a:schemeClr val="bg1"/>
                          </a:solidFill>
                          <a:latin typeface="+mj-lt"/>
                        </a:rPr>
                        <a:t>اداره الشكاوى</a:t>
                      </a:r>
                      <a:endParaRPr lang="en-US" sz="12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21502" marR="21502" marT="10751" marB="10751" anchor="ctr">
                    <a:solidFill>
                      <a:srgbClr val="0000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latin typeface="+mj-lt"/>
                          <a:hlinkClick r:id="rId9"/>
                        </a:rPr>
                        <a:t>Complaints@axa-egypt.com</a:t>
                      </a:r>
                      <a:r>
                        <a:rPr lang="en-US" sz="1200" b="0" dirty="0">
                          <a:latin typeface="+mj-lt"/>
                        </a:rPr>
                        <a:t> </a:t>
                      </a:r>
                    </a:p>
                  </a:txBody>
                  <a:tcPr marL="21502" marR="21502" marT="10751" marB="10751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</a:rPr>
                        <a:t>-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21502" marR="21502" marT="10751" marB="10751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9732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EG" sz="1200" dirty="0"/>
                        <a:t>التعامل مع الشكاوى بعد مرحلة التصعيد</a:t>
                      </a:r>
                      <a:endParaRPr kumimoji="0" lang="en-US" sz="12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Arial" pitchFamily="34" charset="0"/>
                      </a:endParaRPr>
                    </a:p>
                  </a:txBody>
                  <a:tcPr marL="21502" marR="21502" marT="10751" marB="10751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</a:rPr>
                        <a:t>-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21502" marR="21502" marT="10751" marB="10751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10926769"/>
                  </a:ext>
                </a:extLst>
              </a:tr>
              <a:tr h="49398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ar-EG" sz="1200" dirty="0">
                          <a:solidFill>
                            <a:schemeClr val="bg1"/>
                          </a:solidFill>
                          <a:latin typeface="+mj-lt"/>
                        </a:rPr>
                        <a:t>اداره عمليات التحصيل</a:t>
                      </a:r>
                      <a:endParaRPr lang="en-US" sz="12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48018" marR="48018" marT="24009" marB="24009" anchor="ctr">
                    <a:solidFill>
                      <a:srgbClr val="0000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latin typeface="+mj-lt"/>
                          <a:hlinkClick r:id="rId10"/>
                        </a:rPr>
                        <a:t>Ops.collectionteam@axa-egypt.com</a:t>
                      </a:r>
                      <a:r>
                        <a:rPr lang="en-US" sz="1200" b="0" dirty="0">
                          <a:latin typeface="+mj-lt"/>
                        </a:rPr>
                        <a:t> </a:t>
                      </a:r>
                    </a:p>
                  </a:txBody>
                  <a:tcPr marL="48018" marR="48018" marT="24009" marB="24009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EG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Arial" pitchFamily="34" charset="0"/>
                        </a:rPr>
                        <a:t>عبد الحميد فهمي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j-lt"/>
                        </a:rPr>
                        <a:t>012 7919 9628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48018" marR="48018" marT="24009" marB="24009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9732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EG" sz="1200" dirty="0"/>
                        <a:t>استلام إيصالات السيارات والممتلكات والتعامل مع الزيارات الداخلية للتحصيل.</a:t>
                      </a:r>
                      <a:endParaRPr kumimoji="0" lang="en-US" sz="12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Arial" pitchFamily="34" charset="0"/>
                      </a:endParaRPr>
                    </a:p>
                  </a:txBody>
                  <a:tcPr marL="48018" marR="48018" marT="24009" marB="24009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latin typeface="+mj-lt"/>
                          <a:hlinkClick r:id="rId11"/>
                        </a:rPr>
                        <a:t>Abdel.hameed@axa-egypt.com</a:t>
                      </a:r>
                      <a:r>
                        <a:rPr lang="en-US" sz="1200" b="0" dirty="0">
                          <a:latin typeface="+mj-lt"/>
                        </a:rPr>
                        <a:t> </a:t>
                      </a:r>
                    </a:p>
                  </a:txBody>
                  <a:tcPr marL="48018" marR="48018" marT="24009" marB="24009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2388738"/>
                  </a:ext>
                </a:extLst>
              </a:tr>
              <a:tr h="52551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ar-EG" sz="1200" dirty="0">
                          <a:solidFill>
                            <a:schemeClr val="bg1"/>
                          </a:solidFill>
                          <a:latin typeface="+mj-lt"/>
                        </a:rPr>
                        <a:t>اداره مبيعات الأفراد (حياه)</a:t>
                      </a:r>
                      <a:endParaRPr lang="en-US" sz="12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48018" marR="48018" marT="24009" marB="24009" anchor="ctr">
                    <a:solidFill>
                      <a:srgbClr val="0000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latin typeface="+mj-lt"/>
                          <a:hlinkClick r:id="rId12"/>
                        </a:rPr>
                        <a:t>Angie.mourad@axa-egypt.com</a:t>
                      </a:r>
                      <a:r>
                        <a:rPr lang="en-US" sz="1200" b="0" dirty="0">
                          <a:latin typeface="+mj-lt"/>
                        </a:rPr>
                        <a:t> </a:t>
                      </a:r>
                    </a:p>
                  </a:txBody>
                  <a:tcPr marL="48018" marR="48018" marT="24009" marB="24009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kumimoji="0" lang="ar-EG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Arial" pitchFamily="34" charset="0"/>
                        </a:rPr>
                        <a:t>انجي مراد</a:t>
                      </a:r>
                      <a:endParaRPr kumimoji="0" lang="en-US" sz="12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1200" b="0" dirty="0">
                          <a:solidFill>
                            <a:srgbClr val="C00000"/>
                          </a:solidFill>
                          <a:latin typeface="+mj-lt"/>
                        </a:rPr>
                        <a:t>012 8877 3071</a:t>
                      </a:r>
                    </a:p>
                  </a:txBody>
                  <a:tcPr marL="48018" marR="48018" marT="24009" marB="24009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9732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EG" sz="1200" dirty="0"/>
                        <a:t>إصدار وتقديم بوالص حماية (حياة) وحماية (بلس)</a:t>
                      </a:r>
                      <a:endParaRPr kumimoji="0" lang="en-US" sz="12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Arial" pitchFamily="34" charset="0"/>
                      </a:endParaRPr>
                    </a:p>
                  </a:txBody>
                  <a:tcPr marL="48018" marR="48018" marT="24009" marB="24009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latin typeface="+mj-lt"/>
                          <a:hlinkClick r:id="rId13"/>
                        </a:rPr>
                        <a:t>Mohamed.Fadda@axa-egypt.com</a:t>
                      </a:r>
                      <a:r>
                        <a:rPr lang="en-US" sz="1200" b="0" dirty="0">
                          <a:latin typeface="+mj-lt"/>
                        </a:rPr>
                        <a:t> </a:t>
                      </a:r>
                    </a:p>
                  </a:txBody>
                  <a:tcPr marL="48018" marR="48018" marT="24009" marB="24009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3992321"/>
                  </a:ext>
                </a:extLst>
              </a:tr>
              <a:tr h="104132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ar-EG" sz="1200" dirty="0">
                          <a:solidFill>
                            <a:schemeClr val="bg1"/>
                          </a:solidFill>
                          <a:latin typeface="+mj-lt"/>
                        </a:rPr>
                        <a:t>اداره مبيعات الأفراد (طبي)</a:t>
                      </a:r>
                      <a:endParaRPr lang="en-US" sz="12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48018" marR="48018" marT="24009" marB="24009" anchor="ctr">
                    <a:solidFill>
                      <a:srgbClr val="0000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latin typeface="+mj-lt"/>
                          <a:hlinkClick r:id="rId14"/>
                        </a:rPr>
                        <a:t>Amr.Kamel@axa-egypt.com</a:t>
                      </a:r>
                      <a:r>
                        <a:rPr lang="en-US" sz="1200" b="0" dirty="0">
                          <a:latin typeface="+mj-lt"/>
                        </a:rPr>
                        <a:t> 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latin typeface="+mj-lt"/>
                          <a:hlinkClick r:id="rId15"/>
                        </a:rPr>
                        <a:t>samira.abdelfattah@axa-egypt.com</a:t>
                      </a:r>
                      <a:r>
                        <a:rPr lang="en-US" sz="1200" b="0" dirty="0">
                          <a:latin typeface="+mj-lt"/>
                        </a:rPr>
                        <a:t> </a:t>
                      </a:r>
                    </a:p>
                  </a:txBody>
                  <a:tcPr marL="48018" marR="48018" marT="24009" marB="24009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kumimoji="0" lang="ar-EG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Arial" pitchFamily="34" charset="0"/>
                        </a:rPr>
                        <a:t>عمرو كامل</a:t>
                      </a:r>
                      <a:endParaRPr kumimoji="0" lang="en-US" sz="12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+mj-lt"/>
                        </a:rPr>
                        <a:t>  </a:t>
                      </a:r>
                      <a:r>
                        <a:rPr lang="en-US" sz="1200" b="0" dirty="0">
                          <a:solidFill>
                            <a:srgbClr val="C00000"/>
                          </a:solidFill>
                          <a:latin typeface="+mj-lt"/>
                        </a:rPr>
                        <a:t>012 2222 0987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ar-EG" sz="1200" b="0" dirty="0">
                          <a:solidFill>
                            <a:schemeClr val="tx1"/>
                          </a:solidFill>
                          <a:latin typeface="+mj-lt"/>
                        </a:rPr>
                        <a:t>سميرة عبد الفتاح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solidFill>
                            <a:srgbClr val="C00000"/>
                          </a:solidFill>
                          <a:latin typeface="+mj-lt"/>
                        </a:rPr>
                        <a:t>012 0008 7711</a:t>
                      </a:r>
                    </a:p>
                  </a:txBody>
                  <a:tcPr marL="48018" marR="48018" marT="24009" marB="24009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9732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EG" sz="1200" dirty="0"/>
                        <a:t>إرسال أداة عرض الأسعار والمستندات المطلوبة للبوالص للمحلية والدوليه الفردية</a:t>
                      </a:r>
                      <a:endParaRPr kumimoji="0" lang="en-US" sz="12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Arial" pitchFamily="34" charset="0"/>
                      </a:endParaRPr>
                    </a:p>
                  </a:txBody>
                  <a:tcPr marL="48018" marR="48018" marT="24009" marB="24009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latin typeface="+mj-lt"/>
                          <a:hlinkClick r:id="rId13"/>
                        </a:rPr>
                        <a:t>Mohamed.Fadda@axa-egypt.com</a:t>
                      </a:r>
                      <a:r>
                        <a:rPr lang="en-US" sz="1200" b="0" dirty="0">
                          <a:latin typeface="+mj-lt"/>
                        </a:rPr>
                        <a:t> 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US" sz="1200" b="0" dirty="0">
                        <a:latin typeface="+mj-lt"/>
                      </a:endParaRPr>
                    </a:p>
                  </a:txBody>
                  <a:tcPr marL="48018" marR="48018" marT="24009" marB="24009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38719"/>
                  </a:ext>
                </a:extLst>
              </a:tr>
              <a:tr h="73798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ar-EG" sz="1200" dirty="0">
                          <a:solidFill>
                            <a:schemeClr val="bg1"/>
                          </a:solidFill>
                          <a:latin typeface="+mj-lt"/>
                        </a:rPr>
                        <a:t>اداره مبيعات الممتلكات</a:t>
                      </a:r>
                      <a:endParaRPr lang="en-US" sz="12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48018" marR="48018" marT="24009" marB="24009" anchor="ctr">
                    <a:solidFill>
                      <a:srgbClr val="0000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16"/>
                        </a:rPr>
                        <a:t>ahmed.abdelalim@axa-egypt.com</a:t>
                      </a:r>
                      <a:r>
                        <a:rPr lang="en-US" sz="12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48018" marR="48018" marT="24009" marB="24009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EG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+mn-ea"/>
                          <a:cs typeface="Arial" pitchFamily="34" charset="0"/>
                        </a:rPr>
                        <a:t>أحمد عبدالعليم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/>
                        <a:ea typeface="+mn-ea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+mn-ea"/>
                          <a:cs typeface="+mn-cs"/>
                        </a:rPr>
                        <a:t>  </a:t>
                      </a: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+mn-ea"/>
                          <a:cs typeface="+mn-cs"/>
                        </a:rPr>
                        <a:t>010 61652287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Calibri Light" panose="020F0302020204030204"/>
                        <a:ea typeface="+mn-ea"/>
                        <a:cs typeface="+mn-cs"/>
                      </a:endParaRPr>
                    </a:p>
                  </a:txBody>
                  <a:tcPr marL="48018" marR="48018" marT="24009" marB="24009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9732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EG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مسؤول عن تأمين المنازل ومخاطرالأعمال وعروض التأمين على السيارات</a:t>
                      </a:r>
                      <a:endParaRPr kumimoji="0" lang="en-US" sz="12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Arial" pitchFamily="34" charset="0"/>
                      </a:endParaRPr>
                    </a:p>
                  </a:txBody>
                  <a:tcPr marL="48018" marR="48018" marT="24009" marB="24009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latin typeface="+mj-lt"/>
                          <a:hlinkClick r:id="rId13"/>
                        </a:rPr>
                        <a:t>Mohamed.Fadda@axa-egypt.com</a:t>
                      </a:r>
                      <a:r>
                        <a:rPr lang="en-US" sz="1200" b="0" dirty="0">
                          <a:latin typeface="+mj-lt"/>
                        </a:rPr>
                        <a:t> 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US" sz="1200" b="0" dirty="0">
                        <a:latin typeface="+mj-lt"/>
                      </a:endParaRPr>
                    </a:p>
                  </a:txBody>
                  <a:tcPr marL="48018" marR="48018" marT="24009" marB="24009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24541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09435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07C69BFA-4875-27E3-B21C-B8E6FEBE59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7876291"/>
              </p:ext>
            </p:extLst>
          </p:nvPr>
        </p:nvGraphicFramePr>
        <p:xfrm>
          <a:off x="918682" y="426721"/>
          <a:ext cx="11047346" cy="5620707"/>
        </p:xfrm>
        <a:graphic>
          <a:graphicData uri="http://schemas.openxmlformats.org/drawingml/2006/table">
            <a:tbl>
              <a:tblPr rtl="1" firstRow="1" firstCol="1" bandRow="1">
                <a:effectLst/>
                <a:tableStyleId>{5C22544A-7EE6-4342-B048-85BDC9FD1C3A}</a:tableStyleId>
              </a:tblPr>
              <a:tblGrid>
                <a:gridCol w="1577939">
                  <a:extLst>
                    <a:ext uri="{9D8B030D-6E8A-4147-A177-3AD203B41FA5}">
                      <a16:colId xmlns:a16="http://schemas.microsoft.com/office/drawing/2014/main" val="2369253278"/>
                    </a:ext>
                  </a:extLst>
                </a:gridCol>
                <a:gridCol w="2507810">
                  <a:extLst>
                    <a:ext uri="{9D8B030D-6E8A-4147-A177-3AD203B41FA5}">
                      <a16:colId xmlns:a16="http://schemas.microsoft.com/office/drawing/2014/main" val="1316355097"/>
                    </a:ext>
                  </a:extLst>
                </a:gridCol>
                <a:gridCol w="1333468">
                  <a:extLst>
                    <a:ext uri="{9D8B030D-6E8A-4147-A177-3AD203B41FA5}">
                      <a16:colId xmlns:a16="http://schemas.microsoft.com/office/drawing/2014/main" val="1427328161"/>
                    </a:ext>
                  </a:extLst>
                </a:gridCol>
                <a:gridCol w="2883835">
                  <a:extLst>
                    <a:ext uri="{9D8B030D-6E8A-4147-A177-3AD203B41FA5}">
                      <a16:colId xmlns:a16="http://schemas.microsoft.com/office/drawing/2014/main" val="2891881770"/>
                    </a:ext>
                  </a:extLst>
                </a:gridCol>
                <a:gridCol w="2744294">
                  <a:extLst>
                    <a:ext uri="{9D8B030D-6E8A-4147-A177-3AD203B41FA5}">
                      <a16:colId xmlns:a16="http://schemas.microsoft.com/office/drawing/2014/main" val="1179616896"/>
                    </a:ext>
                  </a:extLst>
                </a:gridCol>
              </a:tblGrid>
              <a:tr h="248517"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48018" marR="48018" marT="24009" marB="24009">
                    <a:solidFill>
                      <a:srgbClr val="00008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EG" sz="1200" dirty="0">
                          <a:solidFill>
                            <a:schemeClr val="bg1"/>
                          </a:solidFill>
                          <a:latin typeface="+mj-lt"/>
                        </a:rPr>
                        <a:t>البريد الالكتروني</a:t>
                      </a:r>
                      <a:endParaRPr lang="en-US" sz="12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48018" marR="48018" marT="24009" marB="24009" anchor="ctr">
                    <a:solidFill>
                      <a:srgbClr val="00008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EG" sz="1200" dirty="0">
                          <a:solidFill>
                            <a:schemeClr val="bg1"/>
                          </a:solidFill>
                          <a:latin typeface="+mj-lt"/>
                        </a:rPr>
                        <a:t>رقم الهاتف</a:t>
                      </a:r>
                      <a:endParaRPr lang="en-US" sz="12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48018" marR="48018" marT="24009" marB="24009" anchor="ctr">
                    <a:solidFill>
                      <a:srgbClr val="00008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EG" sz="1200" dirty="0">
                          <a:solidFill>
                            <a:schemeClr val="bg1"/>
                          </a:solidFill>
                          <a:latin typeface="+mj-lt"/>
                        </a:rPr>
                        <a:t>نوع الاستفسار</a:t>
                      </a:r>
                      <a:endParaRPr lang="en-US" sz="12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48018" marR="48018" marT="24009" marB="24009" anchor="ctr">
                    <a:solidFill>
                      <a:srgbClr val="00008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EG" sz="1200" dirty="0">
                          <a:solidFill>
                            <a:schemeClr val="bg1"/>
                          </a:solidFill>
                          <a:latin typeface="+mj-lt"/>
                        </a:rPr>
                        <a:t>تصعيد</a:t>
                      </a:r>
                      <a:endParaRPr lang="en-US" sz="12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48018" marR="48018" marT="24009" marB="24009" anchor="ctr">
                    <a:solidFill>
                      <a:srgbClr val="00008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2149896"/>
                  </a:ext>
                </a:extLst>
              </a:tr>
              <a:tr h="81426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EG" sz="1200" dirty="0">
                          <a:solidFill>
                            <a:schemeClr val="bg1"/>
                          </a:solidFill>
                          <a:latin typeface="+mj-lt"/>
                        </a:rPr>
                        <a:t>اداره انتاج الممتلكات (شركات)</a:t>
                      </a:r>
                      <a:endParaRPr lang="en-US" sz="12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64589" marR="64589" marT="32294" marB="32294" anchor="ctr">
                    <a:solidFill>
                      <a:srgbClr val="00008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u="sng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  <a:hlinkClick r:id="rId3"/>
                        </a:rPr>
                        <a:t>pc.corporateproduction@axa-egypt.com</a:t>
                      </a:r>
                      <a:endParaRPr lang="en-US" sz="1200" b="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4589" marR="64589" marT="32294" marB="32294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64589" marR="64589" marT="32294" marB="32294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0" lang="ar-EG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Arial" pitchFamily="34" charset="0"/>
                        </a:rPr>
                        <a:t>اصدار وتجديد بوالص الممتلكات والسيارات (شركات)</a:t>
                      </a:r>
                      <a:endParaRPr kumimoji="0" lang="en-US" sz="12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Arial" pitchFamily="34" charset="0"/>
                      </a:endParaRPr>
                    </a:p>
                  </a:txBody>
                  <a:tcPr marL="64589" marR="64589" marT="32294" marB="32294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latin typeface="+mj-lt"/>
                          <a:hlinkClick r:id="rId4"/>
                        </a:rPr>
                        <a:t>Menna.elsaadany@axa-egypt.com</a:t>
                      </a:r>
                      <a:r>
                        <a:rPr lang="en-US" sz="1200" b="0" dirty="0">
                          <a:latin typeface="+mj-lt"/>
                        </a:rPr>
                        <a:t> </a:t>
                      </a:r>
                    </a:p>
                  </a:txBody>
                  <a:tcPr marL="64589" marR="64589" marT="32294" marB="32294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0254571"/>
                  </a:ext>
                </a:extLst>
              </a:tr>
              <a:tr h="116122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ar-EG" sz="1200" dirty="0">
                          <a:solidFill>
                            <a:schemeClr val="bg1"/>
                          </a:solidFill>
                          <a:latin typeface="+mj-lt"/>
                        </a:rPr>
                        <a:t>اداره انتاج الممتلكات (أفراد)</a:t>
                      </a:r>
                      <a:endParaRPr lang="en-US" sz="12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64589" marR="64589" marT="32294" marB="32294" anchor="ctr">
                    <a:solidFill>
                      <a:srgbClr val="0000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latin typeface="+mj-lt"/>
                          <a:hlinkClick r:id="rId5"/>
                        </a:rPr>
                        <a:t>P&amp;C.Retailproduction@axa-egypt.com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latin typeface="+mj-lt"/>
                          <a:hlinkClick r:id="rId5"/>
                        </a:rPr>
                        <a:t> Motor.NB@axa-egypt.com</a:t>
                      </a:r>
                      <a:r>
                        <a:rPr lang="en-US" sz="1200" b="0" dirty="0">
                          <a:latin typeface="+mj-lt"/>
                        </a:rPr>
                        <a:t> </a:t>
                      </a:r>
                    </a:p>
                  </a:txBody>
                  <a:tcPr marL="64589" marR="64589" marT="32294" marB="32294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0" lang="ar-EG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Arial" pitchFamily="34" charset="0"/>
                        </a:rPr>
                        <a:t>دينا أمين</a:t>
                      </a:r>
                      <a:endParaRPr kumimoji="0" lang="en-US" sz="12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latin typeface="+mj-lt"/>
                        </a:rPr>
                        <a:t> </a:t>
                      </a:r>
                      <a:r>
                        <a:rPr lang="en-US" sz="1200" b="0" dirty="0">
                          <a:solidFill>
                            <a:srgbClr val="C00000"/>
                          </a:solidFill>
                          <a:latin typeface="+mj-lt"/>
                        </a:rPr>
                        <a:t>012 7918 8210</a:t>
                      </a:r>
                    </a:p>
                  </a:txBody>
                  <a:tcPr marL="64589" marR="64589" marT="32294" marB="32294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0" lang="ar-EG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اصدار بوالص سيارات (فردي)</a:t>
                      </a:r>
                      <a:endParaRPr kumimoji="0" lang="en-US" sz="12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Arial" pitchFamily="34" charset="0"/>
                      </a:endParaRPr>
                    </a:p>
                  </a:txBody>
                  <a:tcPr marL="64589" marR="64589" marT="32294" marB="32294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latin typeface="+mj-lt"/>
                          <a:hlinkClick r:id="rId6"/>
                        </a:rPr>
                        <a:t>Mohamed.Bahaa@axa-egypt.com</a:t>
                      </a:r>
                      <a:r>
                        <a:rPr lang="en-US" sz="1200" b="0" dirty="0">
                          <a:latin typeface="+mj-lt"/>
                        </a:rPr>
                        <a:t> </a:t>
                      </a:r>
                    </a:p>
                  </a:txBody>
                  <a:tcPr marL="64589" marR="64589" marT="32294" marB="32294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9143542"/>
                  </a:ext>
                </a:extLst>
              </a:tr>
              <a:tr h="57802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EG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اداره مبيعات شركات متناهيه الصغر (حياه و طبي )</a:t>
                      </a:r>
                      <a:endParaRPr kumimoji="0" lang="en-U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4589" marR="64589" marT="32294" marB="32294" anchor="ctr">
                    <a:solidFill>
                      <a:srgbClr val="0000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latin typeface="+mj-lt"/>
                          <a:hlinkClick r:id="rId7"/>
                        </a:rPr>
                        <a:t>Ahmed.Habashy@axa-egypt.com</a:t>
                      </a:r>
                      <a:r>
                        <a:rPr lang="en-US" sz="1200" b="0" dirty="0">
                          <a:latin typeface="+mj-lt"/>
                        </a:rPr>
                        <a:t> 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latin typeface="+mj-lt"/>
                          <a:hlinkClick r:id="rId8"/>
                        </a:rPr>
                        <a:t>Mostafa.omar@axa-egypt.com</a:t>
                      </a:r>
                      <a:r>
                        <a:rPr lang="en-US" sz="1200" b="0" dirty="0">
                          <a:latin typeface="+mj-lt"/>
                        </a:rPr>
                        <a:t> </a:t>
                      </a:r>
                    </a:p>
                  </a:txBody>
                  <a:tcPr marL="64589" marR="64589" marT="32294" marB="32294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0" lang="ar-EG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Arial" pitchFamily="34" charset="0"/>
                        </a:rPr>
                        <a:t>احمد حبشي</a:t>
                      </a:r>
                      <a:endParaRPr kumimoji="0" lang="en-US" sz="12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solidFill>
                            <a:srgbClr val="C00000"/>
                          </a:solidFill>
                          <a:latin typeface="+mj-lt"/>
                        </a:rPr>
                        <a:t>012 7867 3637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0" lang="ar-EG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Arial" pitchFamily="34" charset="0"/>
                        </a:rPr>
                        <a:t>مصطفي عمر</a:t>
                      </a:r>
                      <a:endParaRPr kumimoji="0" lang="en-US" sz="12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0" lang="en-US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Arial" pitchFamily="34" charset="0"/>
                        </a:rPr>
                        <a:t>012 7869 7469</a:t>
                      </a:r>
                    </a:p>
                  </a:txBody>
                  <a:tcPr marL="64589" marR="64589" marT="32294" marB="32294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0" lang="ar-EG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Arial" pitchFamily="34" charset="0"/>
                        </a:rPr>
                        <a:t>المسؤول عن تقديم العروض للشركات الصغيره والمتوسطه (محليه ودوليه)واصدار عقود العملاء</a:t>
                      </a:r>
                      <a:endParaRPr kumimoji="0" lang="en-US" sz="12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Arial" pitchFamily="34" charset="0"/>
                      </a:endParaRPr>
                    </a:p>
                  </a:txBody>
                  <a:tcPr marL="64589" marR="64589" marT="32294" marB="32294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latin typeface="+mj-lt"/>
                          <a:hlinkClick r:id="rId9"/>
                        </a:rPr>
                        <a:t>sandra.elgabalawy@axa-egypt.com</a:t>
                      </a:r>
                      <a:r>
                        <a:rPr lang="en-US" sz="1200" b="0" dirty="0">
                          <a:latin typeface="+mj-lt"/>
                        </a:rPr>
                        <a:t> </a:t>
                      </a:r>
                    </a:p>
                  </a:txBody>
                  <a:tcPr marL="64589" marR="64589" marT="32294" marB="32294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8092300"/>
                  </a:ext>
                </a:extLst>
              </a:tr>
              <a:tr h="109516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ar-EG" sz="1200" dirty="0">
                          <a:solidFill>
                            <a:schemeClr val="bg1"/>
                          </a:solidFill>
                          <a:latin typeface="+mj-lt"/>
                        </a:rPr>
                        <a:t>اداره مبيعات الشركات (طبي)</a:t>
                      </a:r>
                      <a:endParaRPr lang="en-US" sz="12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64589" marR="64589" marT="32294" marB="32294" anchor="ctr">
                    <a:solidFill>
                      <a:srgbClr val="0000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latin typeface="+mj-lt"/>
                          <a:hlinkClick r:id="rId10"/>
                        </a:rPr>
                        <a:t>mohamed.lotfy@axa-egypt.com</a:t>
                      </a:r>
                      <a:r>
                        <a:rPr lang="en-US" sz="1200" b="0" dirty="0">
                          <a:latin typeface="+mj-lt"/>
                        </a:rPr>
                        <a:t> 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latin typeface="+mj-lt"/>
                          <a:hlinkClick r:id="rId11"/>
                        </a:rPr>
                        <a:t>fouad.maghraby@axa-egypt.com</a:t>
                      </a:r>
                      <a:r>
                        <a:rPr lang="en-US" sz="1200" b="0" dirty="0">
                          <a:latin typeface="+mj-lt"/>
                        </a:rPr>
                        <a:t> 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latin typeface="+mj-lt"/>
                          <a:hlinkClick r:id="rId12"/>
                        </a:rPr>
                        <a:t>soha.gezeiry@axa-egypt.com</a:t>
                      </a:r>
                      <a:r>
                        <a:rPr lang="en-US" sz="1200" b="0" dirty="0">
                          <a:latin typeface="+mj-lt"/>
                        </a:rPr>
                        <a:t> </a:t>
                      </a:r>
                    </a:p>
                  </a:txBody>
                  <a:tcPr marL="64589" marR="64589" marT="32294" marB="32294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0" lang="ar-EG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Arial" pitchFamily="34" charset="0"/>
                        </a:rPr>
                        <a:t>محمد لطفي</a:t>
                      </a:r>
                      <a:endParaRPr kumimoji="0" lang="en-US" sz="12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solidFill>
                            <a:srgbClr val="C00000"/>
                          </a:solidFill>
                          <a:latin typeface="+mj-lt"/>
                        </a:rPr>
                        <a:t>012 7546 4689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0" lang="ar-EG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Arial" pitchFamily="34" charset="0"/>
                        </a:rPr>
                        <a:t>فؤاد مغربي</a:t>
                      </a:r>
                      <a:endParaRPr kumimoji="0" lang="en-US" sz="12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solidFill>
                            <a:srgbClr val="C00000"/>
                          </a:solidFill>
                          <a:latin typeface="+mj-lt"/>
                        </a:rPr>
                        <a:t>011 1645 5555</a:t>
                      </a:r>
                      <a:endParaRPr kumimoji="0" lang="en-US" sz="12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0" lang="ar-EG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Arial" pitchFamily="34" charset="0"/>
                        </a:rPr>
                        <a:t>سها الجزيري</a:t>
                      </a:r>
                      <a:endParaRPr kumimoji="0" lang="en-US" sz="12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solidFill>
                            <a:srgbClr val="C00000"/>
                          </a:solidFill>
                          <a:latin typeface="+mj-lt"/>
                        </a:rPr>
                        <a:t>012 8362 5998</a:t>
                      </a:r>
                    </a:p>
                  </a:txBody>
                  <a:tcPr marL="64589" marR="64589" marT="32294" marB="32294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kumimoji="0" lang="ar-EG" sz="12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0" lang="ar-EG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المسؤول</a:t>
                      </a:r>
                      <a:r>
                        <a:rPr kumimoji="0" lang="ar-EG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 عن مزايا الموظفين للشركات الكبيرة التي تزيد عن (200 موظف) المتعلقة بالطبي والحياة والمعاشات التقاعدية</a:t>
                      </a:r>
                      <a:endParaRPr kumimoji="0" lang="en-US" sz="12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Arial" pitchFamily="34" charset="0"/>
                      </a:endParaRPr>
                    </a:p>
                  </a:txBody>
                  <a:tcPr marL="64589" marR="64589" marT="32294" marB="32294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latin typeface="+mj-lt"/>
                          <a:hlinkClick r:id="rId13"/>
                        </a:rPr>
                        <a:t>Mohamed.Ramadan@axa-egypt.com</a:t>
                      </a:r>
                      <a:r>
                        <a:rPr lang="en-US" sz="1200" b="0" dirty="0">
                          <a:latin typeface="+mj-lt"/>
                        </a:rPr>
                        <a:t> </a:t>
                      </a:r>
                    </a:p>
                  </a:txBody>
                  <a:tcPr marL="64589" marR="64589" marT="32294" marB="32294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3711658"/>
                  </a:ext>
                </a:extLst>
              </a:tr>
              <a:tr h="57802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ar-EG" sz="1200" dirty="0">
                          <a:solidFill>
                            <a:schemeClr val="bg1"/>
                          </a:solidFill>
                          <a:latin typeface="+mj-lt"/>
                        </a:rPr>
                        <a:t>اداره الانتاج (فردي)</a:t>
                      </a:r>
                      <a:endParaRPr lang="en-US" sz="12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64589" marR="64589" marT="32294" marB="32294" anchor="ctr">
                    <a:solidFill>
                      <a:srgbClr val="0000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latin typeface="+mj-lt"/>
                          <a:hlinkClick r:id="rId14"/>
                        </a:rPr>
                        <a:t>Individual.health@axa-egypt.com</a:t>
                      </a:r>
                      <a:r>
                        <a:rPr lang="en-US" sz="1200" b="0" dirty="0">
                          <a:latin typeface="+mj-lt"/>
                        </a:rPr>
                        <a:t> </a:t>
                      </a:r>
                    </a:p>
                  </a:txBody>
                  <a:tcPr marL="64589" marR="64589" marT="32294" marB="32294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64589" marR="64589" marT="32294" marB="32294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0" lang="ar-EG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Arial" pitchFamily="34" charset="0"/>
                        </a:rPr>
                        <a:t>اصدار وتعديل البوالص الخاصه بعملاء التأمين الطبي للافراد وتسليم عقود العملاء</a:t>
                      </a:r>
                      <a:endParaRPr kumimoji="0" lang="en-US" sz="12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Arial" pitchFamily="34" charset="0"/>
                      </a:endParaRPr>
                    </a:p>
                  </a:txBody>
                  <a:tcPr marL="64589" marR="64589" marT="32294" marB="32294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latin typeface="+mj-lt"/>
                          <a:hlinkClick r:id="rId6"/>
                        </a:rPr>
                        <a:t>Mohamed.Bahaa@axa-egypt.com</a:t>
                      </a:r>
                      <a:r>
                        <a:rPr lang="en-US" sz="1200" b="0" dirty="0">
                          <a:latin typeface="+mj-lt"/>
                        </a:rPr>
                        <a:t> </a:t>
                      </a:r>
                    </a:p>
                  </a:txBody>
                  <a:tcPr marL="64589" marR="64589" marT="32294" marB="32294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3582545"/>
                  </a:ext>
                </a:extLst>
              </a:tr>
              <a:tr h="57802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ar-EG" sz="1200" dirty="0">
                          <a:solidFill>
                            <a:schemeClr val="bg1"/>
                          </a:solidFill>
                          <a:latin typeface="+mj-lt"/>
                        </a:rPr>
                        <a:t>اداره التامين الطبي العالمي</a:t>
                      </a:r>
                      <a:endParaRPr lang="en-US" sz="12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64589" marR="64589" marT="32294" marB="32294" anchor="ctr">
                    <a:solidFill>
                      <a:srgbClr val="0000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>
                          <a:latin typeface="+mj-lt"/>
                          <a:hlinkClick r:id="rId15"/>
                        </a:rPr>
                        <a:t>Int.health@axa-egypt.com</a:t>
                      </a:r>
                      <a:endParaRPr lang="en-US" sz="1200" b="0">
                        <a:latin typeface="+mj-lt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>
                          <a:latin typeface="+mj-lt"/>
                          <a:hlinkClick r:id="rId16"/>
                        </a:rPr>
                        <a:t>Approvals.international@axa-egypt.com</a:t>
                      </a:r>
                      <a:r>
                        <a:rPr lang="en-US" sz="1200" b="0">
                          <a:latin typeface="+mj-lt"/>
                        </a:rPr>
                        <a:t> </a:t>
                      </a:r>
                    </a:p>
                  </a:txBody>
                  <a:tcPr marL="64589" marR="64589" marT="32294" marB="32294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-</a:t>
                      </a:r>
                      <a:endParaRPr lang="en-US" sz="1200" b="0" dirty="0">
                        <a:latin typeface="+mj-lt"/>
                      </a:endParaRPr>
                    </a:p>
                  </a:txBody>
                  <a:tcPr marL="64589" marR="64589" marT="32294" marB="32294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0" lang="ar-EG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Arial" pitchFamily="34" charset="0"/>
                        </a:rPr>
                        <a:t>الموافقات الطبيه العالميه داخل و خارج مصر</a:t>
                      </a:r>
                      <a:endParaRPr kumimoji="0" lang="en-US" sz="12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Arial" pitchFamily="34" charset="0"/>
                      </a:endParaRPr>
                    </a:p>
                  </a:txBody>
                  <a:tcPr marL="64589" marR="64589" marT="32294" marB="32294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latin typeface="+mj-lt"/>
                          <a:hlinkClick r:id="rId17"/>
                        </a:rPr>
                        <a:t>Yara.Abdelsamad@axa-egypt.com</a:t>
                      </a:r>
                      <a:r>
                        <a:rPr lang="en-US" sz="1200" b="0" dirty="0">
                          <a:latin typeface="+mj-lt"/>
                        </a:rPr>
                        <a:t> </a:t>
                      </a:r>
                    </a:p>
                  </a:txBody>
                  <a:tcPr marL="64589" marR="64589" marT="32294" marB="32294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5191351"/>
                  </a:ext>
                </a:extLst>
              </a:tr>
              <a:tr h="23326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ar-EG" sz="1200" dirty="0">
                          <a:solidFill>
                            <a:schemeClr val="bg1"/>
                          </a:solidFill>
                          <a:latin typeface="+mj-lt"/>
                        </a:rPr>
                        <a:t>الشبكات الطبيه</a:t>
                      </a:r>
                      <a:endParaRPr lang="en-US" sz="12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64589" marR="64589" marT="32294" marB="32294" anchor="ctr">
                    <a:solidFill>
                      <a:srgbClr val="0000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latin typeface="+mj-lt"/>
                          <a:hlinkClick r:id="rId18"/>
                        </a:rPr>
                        <a:t>Medical.network@axa-egypt.com</a:t>
                      </a:r>
                      <a:r>
                        <a:rPr lang="en-US" sz="1200" b="0" dirty="0">
                          <a:latin typeface="+mj-lt"/>
                        </a:rPr>
                        <a:t> </a:t>
                      </a:r>
                    </a:p>
                  </a:txBody>
                  <a:tcPr marL="64589" marR="64589" marT="32294" marB="32294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-</a:t>
                      </a:r>
                      <a:endParaRPr lang="en-US" sz="1200" b="0" dirty="0">
                        <a:latin typeface="+mj-lt"/>
                      </a:endParaRPr>
                    </a:p>
                  </a:txBody>
                  <a:tcPr marL="64589" marR="64589" marT="32294" marB="32294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ar-EG" sz="1200" dirty="0"/>
                        <a:t>استفسارات الشبكات الطبيه وطلبات الإضافة</a:t>
                      </a:r>
                      <a:endParaRPr kumimoji="0" lang="en-US" sz="12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Arial" pitchFamily="34" charset="0"/>
                      </a:endParaRPr>
                    </a:p>
                  </a:txBody>
                  <a:tcPr marL="64589" marR="64589" marT="32294" marB="32294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19"/>
                        </a:rPr>
                        <a:t>loay.hassanein@axa-egypt.com</a:t>
                      </a:r>
                      <a:r>
                        <a:rPr lang="en-US" sz="12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64589" marR="64589" marT="32294" marB="32294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679383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5916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07C69BFA-4875-27E3-B21C-B8E6FEBE59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4670363"/>
              </p:ext>
            </p:extLst>
          </p:nvPr>
        </p:nvGraphicFramePr>
        <p:xfrm>
          <a:off x="198120" y="426721"/>
          <a:ext cx="11815203" cy="6037142"/>
        </p:xfrm>
        <a:graphic>
          <a:graphicData uri="http://schemas.openxmlformats.org/drawingml/2006/table">
            <a:tbl>
              <a:tblPr rtl="1" firstRow="1" firstCol="1" bandRow="1">
                <a:effectLst/>
                <a:tableStyleId>{5C22544A-7EE6-4342-B048-85BDC9FD1C3A}</a:tableStyleId>
              </a:tblPr>
              <a:tblGrid>
                <a:gridCol w="1584281">
                  <a:extLst>
                    <a:ext uri="{9D8B030D-6E8A-4147-A177-3AD203B41FA5}">
                      <a16:colId xmlns:a16="http://schemas.microsoft.com/office/drawing/2014/main" val="2369253278"/>
                    </a:ext>
                  </a:extLst>
                </a:gridCol>
                <a:gridCol w="3382603">
                  <a:extLst>
                    <a:ext uri="{9D8B030D-6E8A-4147-A177-3AD203B41FA5}">
                      <a16:colId xmlns:a16="http://schemas.microsoft.com/office/drawing/2014/main" val="1316355097"/>
                    </a:ext>
                  </a:extLst>
                </a:gridCol>
                <a:gridCol w="1562048">
                  <a:extLst>
                    <a:ext uri="{9D8B030D-6E8A-4147-A177-3AD203B41FA5}">
                      <a16:colId xmlns:a16="http://schemas.microsoft.com/office/drawing/2014/main" val="1427328161"/>
                    </a:ext>
                  </a:extLst>
                </a:gridCol>
                <a:gridCol w="2834232">
                  <a:extLst>
                    <a:ext uri="{9D8B030D-6E8A-4147-A177-3AD203B41FA5}">
                      <a16:colId xmlns:a16="http://schemas.microsoft.com/office/drawing/2014/main" val="2891881770"/>
                    </a:ext>
                  </a:extLst>
                </a:gridCol>
                <a:gridCol w="2452039">
                  <a:extLst>
                    <a:ext uri="{9D8B030D-6E8A-4147-A177-3AD203B41FA5}">
                      <a16:colId xmlns:a16="http://schemas.microsoft.com/office/drawing/2014/main" val="1179616896"/>
                    </a:ext>
                  </a:extLst>
                </a:gridCol>
              </a:tblGrid>
              <a:tr h="238307"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48018" marR="48018" marT="24009" marB="24009">
                    <a:solidFill>
                      <a:srgbClr val="00008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EG" sz="1200" dirty="0">
                          <a:solidFill>
                            <a:schemeClr val="bg1"/>
                          </a:solidFill>
                          <a:latin typeface="+mj-lt"/>
                        </a:rPr>
                        <a:t>البريد الالكتروني</a:t>
                      </a:r>
                      <a:endParaRPr lang="en-US" sz="12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48018" marR="48018" marT="24009" marB="24009" anchor="ctr">
                    <a:solidFill>
                      <a:srgbClr val="00008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EG" sz="1200" dirty="0">
                          <a:solidFill>
                            <a:schemeClr val="bg1"/>
                          </a:solidFill>
                          <a:latin typeface="+mj-lt"/>
                        </a:rPr>
                        <a:t>رقم الهاتف</a:t>
                      </a:r>
                      <a:endParaRPr lang="en-US" sz="12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48018" marR="48018" marT="24009" marB="24009" anchor="ctr">
                    <a:solidFill>
                      <a:srgbClr val="00008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EG" sz="1200" dirty="0">
                          <a:solidFill>
                            <a:schemeClr val="bg1"/>
                          </a:solidFill>
                          <a:latin typeface="+mj-lt"/>
                        </a:rPr>
                        <a:t>نوع الاستفسار</a:t>
                      </a:r>
                      <a:endParaRPr lang="en-US" sz="12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48018" marR="48018" marT="24009" marB="24009" anchor="ctr">
                    <a:solidFill>
                      <a:srgbClr val="00008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EG" sz="1200" dirty="0">
                          <a:solidFill>
                            <a:schemeClr val="bg1"/>
                          </a:solidFill>
                          <a:latin typeface="+mj-lt"/>
                        </a:rPr>
                        <a:t>تصعيد</a:t>
                      </a:r>
                      <a:endParaRPr lang="en-US" sz="12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48018" marR="48018" marT="24009" marB="24009" anchor="ctr">
                    <a:solidFill>
                      <a:srgbClr val="00008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2149896"/>
                  </a:ext>
                </a:extLst>
              </a:tr>
              <a:tr h="52105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ar-EG" sz="1200" dirty="0">
                          <a:solidFill>
                            <a:schemeClr val="bg1"/>
                          </a:solidFill>
                          <a:latin typeface="+mj-lt"/>
                        </a:rPr>
                        <a:t>اداره الموافقات الطبيه</a:t>
                      </a:r>
                      <a:endParaRPr lang="en-US" sz="12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21502" marR="21502" marT="10751" marB="10751" anchor="ctr">
                    <a:solidFill>
                      <a:srgbClr val="0000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latin typeface="+mj-lt"/>
                          <a:hlinkClick r:id="rId3"/>
                        </a:rPr>
                        <a:t>Medical.approvals@axa-egypt.com</a:t>
                      </a:r>
                      <a:r>
                        <a:rPr lang="en-US" sz="1200" b="0" dirty="0">
                          <a:latin typeface="+mj-lt"/>
                        </a:rPr>
                        <a:t> 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latin typeface="+mj-lt"/>
                          <a:hlinkClick r:id="rId4"/>
                        </a:rPr>
                        <a:t>Chronic.medications@axa-egypt.com</a:t>
                      </a:r>
                      <a:r>
                        <a:rPr lang="en-US" sz="1200" b="0" dirty="0">
                          <a:latin typeface="+mj-lt"/>
                        </a:rPr>
                        <a:t> </a:t>
                      </a:r>
                    </a:p>
                  </a:txBody>
                  <a:tcPr marL="21502" marR="21502" marT="10751" marB="10751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-</a:t>
                      </a:r>
                      <a:endParaRPr lang="en-US" sz="1200" b="0" dirty="0">
                        <a:latin typeface="+mj-lt"/>
                      </a:endParaRPr>
                    </a:p>
                  </a:txBody>
                  <a:tcPr marL="21502" marR="21502" marT="10751" marB="10751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ar-EG" sz="1200"/>
                        <a:t>الموافقات الطبيه </a:t>
                      </a:r>
                      <a:r>
                        <a:rPr lang="ar-EG" sz="1200" dirty="0"/>
                        <a:t>للمرضى الداخليين والخارجيين وطب الأسنان وتوفير الأدوية المزمنة الشهرية</a:t>
                      </a:r>
                      <a:endParaRPr lang="en-US" sz="1200" b="0" dirty="0">
                        <a:latin typeface="+mj-lt"/>
                      </a:endParaRPr>
                    </a:p>
                  </a:txBody>
                  <a:tcPr marL="21502" marR="21502" marT="10751" marB="10751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5"/>
                        </a:rPr>
                        <a:t>mostafa.eldawy@axa-egypt.com</a:t>
                      </a:r>
                      <a:endParaRPr lang="en-US" sz="12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6"/>
                        </a:rPr>
                        <a:t>ahmed.elmakhzangy@axa-egypt.com</a:t>
                      </a:r>
                      <a:r>
                        <a:rPr lang="en-US" sz="12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21502" marR="21502" marT="10751" marB="10751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0254571"/>
                  </a:ext>
                </a:extLst>
              </a:tr>
              <a:tr h="111243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ar-EG" sz="1200" dirty="0">
                          <a:solidFill>
                            <a:schemeClr val="bg1"/>
                          </a:solidFill>
                          <a:latin typeface="+mj-lt"/>
                        </a:rPr>
                        <a:t>اداره التعويضات (طبي)</a:t>
                      </a:r>
                      <a:endParaRPr lang="en-US" sz="12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21502" marR="21502" marT="10751" marB="10751" anchor="ctr">
                    <a:solidFill>
                      <a:srgbClr val="0000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latin typeface="+mj-lt"/>
                          <a:hlinkClick r:id="rId7"/>
                        </a:rPr>
                        <a:t>Medical.claims@axa-egypt.com</a:t>
                      </a:r>
                      <a:r>
                        <a:rPr lang="en-US" sz="1200" b="0" dirty="0">
                          <a:latin typeface="+mj-lt"/>
                        </a:rPr>
                        <a:t> </a:t>
                      </a:r>
                    </a:p>
                  </a:txBody>
                  <a:tcPr marL="21502" marR="21502" marT="10751" marB="10751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-</a:t>
                      </a:r>
                      <a:endParaRPr lang="en-US" sz="1200" b="0" dirty="0">
                        <a:latin typeface="+mj-lt"/>
                      </a:endParaRPr>
                    </a:p>
                  </a:txBody>
                  <a:tcPr marL="21502" marR="21502" marT="10751" marB="10751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ar-EG" sz="1200" dirty="0"/>
                        <a:t>استعلامات عن المطالبات الطبية للعملاء، استعلامات طبية للوسيط</a:t>
                      </a:r>
                      <a:endParaRPr lang="en-US" sz="1200" b="0" dirty="0">
                        <a:latin typeface="+mj-lt"/>
                      </a:endParaRPr>
                    </a:p>
                  </a:txBody>
                  <a:tcPr marL="21502" marR="21502" marT="10751" marB="10751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u="sng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  <a:hlinkClick r:id="rId8"/>
                        </a:rPr>
                        <a:t>sarah.caesser@axa-egypt.com</a:t>
                      </a:r>
                      <a:endParaRPr lang="en-US" sz="1200" b="0" u="sng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1200" b="0" u="sng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  <a:hlinkClick r:id="rId9"/>
                        </a:rPr>
                        <a:t>Amr.yasser@axa-egypt.com</a:t>
                      </a:r>
                      <a:r>
                        <a:rPr lang="en-US" sz="1200" b="0" u="sng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endParaRPr lang="en-US" sz="1200" b="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21502" marR="21502" marT="10751" marB="10751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9143542"/>
                  </a:ext>
                </a:extLst>
              </a:tr>
              <a:tr h="134343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ar-EG" sz="12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اداره التعويضات (سيارات)</a:t>
                      </a:r>
                      <a:endParaRPr lang="en-US" sz="12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1502" marR="21502" marT="10751" marB="10751" anchor="ctr">
                    <a:solidFill>
                      <a:srgbClr val="0000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latin typeface="+mj-lt"/>
                          <a:hlinkClick r:id="rId10"/>
                        </a:rPr>
                        <a:t>Motorclaim@axa-egypt.com</a:t>
                      </a:r>
                      <a:r>
                        <a:rPr lang="en-US" sz="1200" b="0" dirty="0">
                          <a:latin typeface="+mj-lt"/>
                        </a:rPr>
                        <a:t> </a:t>
                      </a:r>
                    </a:p>
                  </a:txBody>
                  <a:tcPr marL="21502" marR="21502" marT="10751" marB="10751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0" lang="ar-EG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حمدي محمود (لاستطلاع الاراء)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010 9309 3801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0" lang="ar-EG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مينا هاني (للشيكات)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010 2339 9187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0" lang="ar-EG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رشا علي (للتسجيل)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011 1350 9067</a:t>
                      </a:r>
                    </a:p>
                  </a:txBody>
                  <a:tcPr marL="21502" marR="21502" marT="10751" marB="10751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ar-EG" sz="1200" dirty="0"/>
                        <a:t>مطالبات السيارات وطلبات إعادة التقديم والتسجيل.</a:t>
                      </a:r>
                      <a:endParaRPr lang="en-US" sz="1200" b="0" dirty="0">
                        <a:latin typeface="+mj-lt"/>
                      </a:endParaRPr>
                    </a:p>
                  </a:txBody>
                  <a:tcPr marL="21502" marR="21502" marT="10751" marB="10751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latin typeface="+mj-lt"/>
                          <a:hlinkClick r:id="rId11"/>
                        </a:rPr>
                        <a:t>Ahmed.samir@axa-egypt.com</a:t>
                      </a:r>
                      <a:r>
                        <a:rPr lang="en-US" sz="1200" b="0" dirty="0">
                          <a:latin typeface="+mj-lt"/>
                        </a:rPr>
                        <a:t> </a:t>
                      </a:r>
                    </a:p>
                  </a:txBody>
                  <a:tcPr marL="21502" marR="21502" marT="10751" marB="10751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8092300"/>
                  </a:ext>
                </a:extLst>
              </a:tr>
              <a:tr h="61714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ar-EG" sz="12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اداره التعويضات (حياه)</a:t>
                      </a:r>
                      <a:endParaRPr lang="en-US" sz="12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1502" marR="21502" marT="10751" marB="10751" anchor="ctr">
                    <a:solidFill>
                      <a:srgbClr val="0000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>
                          <a:latin typeface="+mj-lt"/>
                          <a:hlinkClick r:id="rId12"/>
                        </a:rPr>
                        <a:t>Life_claims@axa-egypt.com</a:t>
                      </a:r>
                      <a:r>
                        <a:rPr lang="en-US" sz="1200" b="0">
                          <a:latin typeface="+mj-lt"/>
                        </a:rPr>
                        <a:t> </a:t>
                      </a:r>
                    </a:p>
                  </a:txBody>
                  <a:tcPr marL="21502" marR="21502" marT="10751" marB="10751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-</a:t>
                      </a:r>
                      <a:endParaRPr lang="en-US" sz="1200" b="0">
                        <a:latin typeface="+mj-lt"/>
                      </a:endParaRPr>
                    </a:p>
                  </a:txBody>
                  <a:tcPr marL="21502" marR="21502" marT="10751" marB="10751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ar-EG" sz="1200" dirty="0"/>
                        <a:t>قبول التقييم، التحقق من بلاغات رفض التسليم، استفسارات المتطلبات</a:t>
                      </a:r>
                      <a:endParaRPr lang="en-US" sz="1200" b="0" dirty="0">
                        <a:latin typeface="+mj-lt"/>
                      </a:endParaRPr>
                    </a:p>
                  </a:txBody>
                  <a:tcPr marL="21502" marR="21502" marT="10751" marB="10751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latin typeface="+mj-lt"/>
                          <a:hlinkClick r:id="rId13"/>
                        </a:rPr>
                        <a:t>Sandy.bassily@axa-egypt.com</a:t>
                      </a:r>
                      <a:endParaRPr lang="en-US" sz="1200" b="0" dirty="0">
                        <a:latin typeface="+mj-lt"/>
                      </a:endParaRPr>
                    </a:p>
                  </a:txBody>
                  <a:tcPr marL="21502" marR="21502" marT="10751" marB="10751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3711658"/>
                  </a:ext>
                </a:extLst>
              </a:tr>
              <a:tr h="54245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ar-EG" sz="1200" dirty="0">
                          <a:solidFill>
                            <a:schemeClr val="bg1"/>
                          </a:solidFill>
                          <a:latin typeface="+mj-lt"/>
                        </a:rPr>
                        <a:t>اداره خدمه العملاء والتحصيل (طبي أفراد)</a:t>
                      </a:r>
                      <a:endParaRPr lang="en-US" sz="12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21502" marR="21502" marT="10751" marB="10751" anchor="ctr">
                    <a:solidFill>
                      <a:srgbClr val="0000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>
                          <a:latin typeface="+mj-lt"/>
                          <a:hlinkClick r:id="rId14"/>
                        </a:rPr>
                        <a:t>loyalty@axa-egypt.com</a:t>
                      </a:r>
                      <a:r>
                        <a:rPr lang="en-US" sz="1200" b="0">
                          <a:latin typeface="+mj-lt"/>
                        </a:rPr>
                        <a:t> </a:t>
                      </a:r>
                    </a:p>
                  </a:txBody>
                  <a:tcPr marL="21502" marR="21502" marT="10751" marB="10751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sz="1200" b="0" dirty="0">
                        <a:latin typeface="+mj-lt"/>
                      </a:endParaRPr>
                    </a:p>
                  </a:txBody>
                  <a:tcPr marL="21502" marR="21502" marT="10751" marB="10751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ar-EG" sz="1200" dirty="0"/>
                        <a:t>تقديم وتحصيل وتجديد بوالص التأمين الطبي الفردي</a:t>
                      </a:r>
                      <a:endParaRPr lang="en-US" sz="1200" b="0" dirty="0">
                        <a:latin typeface="+mj-lt"/>
                      </a:endParaRPr>
                    </a:p>
                  </a:txBody>
                  <a:tcPr marL="21502" marR="21502" marT="10751" marB="10751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hlinkClick r:id="rId15"/>
                        </a:rPr>
                        <a:t>Sara.dahab@axa-egypt.com</a:t>
                      </a: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21502" marR="21502" marT="10751" marB="10751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3582545"/>
                  </a:ext>
                </a:extLst>
              </a:tr>
              <a:tr h="50763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ar-EG" sz="12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اداره خدمه العملاء والتحصيل (سيارات أفراد)</a:t>
                      </a:r>
                      <a:endParaRPr lang="en-US" sz="12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1502" marR="21502" marT="10751" marB="10751" anchor="ctr">
                    <a:solidFill>
                      <a:srgbClr val="0000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latin typeface="+mj-lt"/>
                        </a:rPr>
                        <a:t>Renewal : </a:t>
                      </a:r>
                      <a:r>
                        <a:rPr lang="en-US" sz="1200" b="0" dirty="0">
                          <a:latin typeface="+mj-lt"/>
                          <a:hlinkClick r:id="rId14"/>
                        </a:rPr>
                        <a:t>loyalty@axa-egypt.com</a:t>
                      </a:r>
                      <a:r>
                        <a:rPr lang="en-US" sz="1200" b="0" dirty="0">
                          <a:latin typeface="+mj-lt"/>
                        </a:rPr>
                        <a:t> 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latin typeface="+mj-lt"/>
                        </a:rPr>
                        <a:t>Collection: </a:t>
                      </a:r>
                      <a:r>
                        <a:rPr lang="en-US" sz="1200" b="0" i="0" u="sng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  <a:hlinkClick r:id="rId16" tooltip="mailto:retailmotor.collection@axa-egypt.com"/>
                        </a:rPr>
                        <a:t>retailmotor.collection@axa-egypt.com</a:t>
                      </a:r>
                      <a:r>
                        <a:rPr lang="en-US" sz="1200" b="0" i="0" u="sng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endParaRPr lang="en-US" sz="1200" b="0" dirty="0">
                        <a:latin typeface="+mj-lt"/>
                      </a:endParaRPr>
                    </a:p>
                  </a:txBody>
                  <a:tcPr marL="21502" marR="21502" marT="10751" marB="10751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-</a:t>
                      </a:r>
                      <a:endParaRPr lang="en-US" sz="1200" b="0" dirty="0">
                        <a:latin typeface="+mj-lt"/>
                      </a:endParaRPr>
                    </a:p>
                  </a:txBody>
                  <a:tcPr marL="21502" marR="21502" marT="10751" marB="10751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ar-EG" sz="1200" dirty="0"/>
                        <a:t>تقديم وتحصيل وتجديد بوالص التأمين للسيارات والممتلكات الفردي</a:t>
                      </a:r>
                      <a:endParaRPr lang="en-US" sz="12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1502" marR="21502" marT="10751" marB="10751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hlinkClick r:id="rId15"/>
                        </a:rPr>
                        <a:t>Sara.dahab@axa-egypt.com</a:t>
                      </a: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21502" marR="21502" marT="10751" marB="10751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5191351"/>
                  </a:ext>
                </a:extLst>
              </a:tr>
              <a:tr h="115468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EG" sz="1200" dirty="0">
                          <a:solidFill>
                            <a:schemeClr val="bg1"/>
                          </a:solidFill>
                          <a:latin typeface="+mj-lt"/>
                        </a:rPr>
                        <a:t>اداره خدمه وسطاء التأمين</a:t>
                      </a:r>
                      <a:endParaRPr lang="en-US" sz="12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21502" marR="21502" marT="10751" marB="10751" anchor="ctr">
                    <a:solidFill>
                      <a:srgbClr val="00008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latin typeface="+mj-lt"/>
                          <a:hlinkClick r:id="rId17"/>
                        </a:rPr>
                        <a:t>Broker.services@axa-egypt.com</a:t>
                      </a:r>
                      <a:r>
                        <a:rPr lang="en-US" sz="1200" b="0" dirty="0">
                          <a:latin typeface="+mj-lt"/>
                        </a:rPr>
                        <a:t> </a:t>
                      </a:r>
                    </a:p>
                  </a:txBody>
                  <a:tcPr marL="21502" marR="21502" marT="10751" marB="10751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ar-EG" sz="1200" b="0" dirty="0">
                          <a:latin typeface="+mj-lt"/>
                        </a:rPr>
                        <a:t>عامر عبد الرازق</a:t>
                      </a:r>
                      <a:endParaRPr lang="en-US" sz="1200" b="0" dirty="0">
                        <a:latin typeface="+mj-lt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kern="1200" dirty="0">
                          <a:solidFill>
                            <a:srgbClr val="C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012 0402 2531 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ar-EG" sz="1200" b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نهله يسري</a:t>
                      </a:r>
                      <a:endParaRPr lang="en-US" sz="1200" b="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kern="1200" dirty="0">
                          <a:solidFill>
                            <a:srgbClr val="C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012 0402 2564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ar-EG" sz="1200" b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يارا علاء</a:t>
                      </a:r>
                      <a:endParaRPr lang="en-US" sz="1200" b="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kern="120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012 0152 4329</a:t>
                      </a:r>
                      <a:endParaRPr lang="en-US" sz="1200" b="0" kern="1200" dirty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1502" marR="21502" marT="10751" marB="10751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ar-EG" sz="1200" dirty="0"/>
                        <a:t>تسجيل الوسيط وتقديم العقود، إصدار العمولات</a:t>
                      </a:r>
                      <a:r>
                        <a:rPr lang="en-US" sz="1200" dirty="0"/>
                        <a:t>، </a:t>
                      </a:r>
                      <a:r>
                        <a:rPr lang="ar-EG" sz="1200" dirty="0"/>
                        <a:t>إصدار خطابات الهيئه والتحقق من استفسارات الوسيط</a:t>
                      </a:r>
                      <a:endParaRPr lang="en-US" sz="1200" b="0" dirty="0">
                        <a:latin typeface="+mj-lt"/>
                      </a:endParaRPr>
                    </a:p>
                  </a:txBody>
                  <a:tcPr marL="21502" marR="21502" marT="10751" marB="10751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dirty="0">
                          <a:latin typeface="+mj-lt"/>
                          <a:hlinkClick r:id="rId18"/>
                        </a:rPr>
                        <a:t>Nesma.ezzat@axa-egypt.com</a:t>
                      </a:r>
                      <a:r>
                        <a:rPr lang="en-US" sz="1200" b="0" dirty="0">
                          <a:latin typeface="+mj-lt"/>
                        </a:rPr>
                        <a:t> </a:t>
                      </a:r>
                    </a:p>
                  </a:txBody>
                  <a:tcPr marL="21502" marR="21502" marT="10751" marB="10751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679383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44957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11664</TotalTime>
  <Words>1757</Words>
  <Application>Microsoft Office PowerPoint</Application>
  <PresentationFormat>Widescreen</PresentationFormat>
  <Paragraphs>344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Source Sans Pro</vt:lpstr>
      <vt:lpstr>Office Theme</vt:lpstr>
      <vt:lpstr>               AXA Departments        Communication   Matrix 2024                       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YOUSRY Nahla</dc:creator>
  <cp:lastModifiedBy>EZZAT Nesma</cp:lastModifiedBy>
  <cp:revision>28</cp:revision>
  <dcterms:created xsi:type="dcterms:W3CDTF">2024-02-01T10:58:10Z</dcterms:created>
  <dcterms:modified xsi:type="dcterms:W3CDTF">2025-03-16T06:25:46Z</dcterms:modified>
</cp:coreProperties>
</file>