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8" r:id="rId3"/>
    <p:sldId id="265" r:id="rId4"/>
    <p:sldId id="266" r:id="rId5"/>
    <p:sldId id="26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5" d="100"/>
          <a:sy n="105" d="100"/>
        </p:scale>
        <p:origin x="120"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43AB3-16A4-4399-2799-719CD205784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D79F293-E7C7-9235-D3FC-0AE2184F7F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7FCAAF2-8400-86DA-D838-950E11B31D9F}"/>
              </a:ext>
            </a:extLst>
          </p:cNvPr>
          <p:cNvSpPr>
            <a:spLocks noGrp="1"/>
          </p:cNvSpPr>
          <p:nvPr>
            <p:ph type="dt" sz="half" idx="10"/>
          </p:nvPr>
        </p:nvSpPr>
        <p:spPr/>
        <p:txBody>
          <a:bodyPr/>
          <a:lstStyle/>
          <a:p>
            <a:fld id="{E77AA315-D409-4D8D-BA39-956A27801927}" type="datetimeFigureOut">
              <a:rPr lang="en-US" smtClean="0"/>
              <a:t>5/7/2024</a:t>
            </a:fld>
            <a:endParaRPr lang="en-US"/>
          </a:p>
        </p:txBody>
      </p:sp>
      <p:sp>
        <p:nvSpPr>
          <p:cNvPr id="5" name="Footer Placeholder 4">
            <a:extLst>
              <a:ext uri="{FF2B5EF4-FFF2-40B4-BE49-F238E27FC236}">
                <a16:creationId xmlns:a16="http://schemas.microsoft.com/office/drawing/2014/main" id="{48FDC029-5D16-75B5-8425-5E9464AB46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982BB9-F512-4460-8A2C-591D59D2A390}"/>
              </a:ext>
            </a:extLst>
          </p:cNvPr>
          <p:cNvSpPr>
            <a:spLocks noGrp="1"/>
          </p:cNvSpPr>
          <p:nvPr>
            <p:ph type="sldNum" sz="quarter" idx="12"/>
          </p:nvPr>
        </p:nvSpPr>
        <p:spPr/>
        <p:txBody>
          <a:bodyPr/>
          <a:lstStyle/>
          <a:p>
            <a:fld id="{7C29AA4F-4D08-48E9-9C47-C5C2BDAE0E88}" type="slidenum">
              <a:rPr lang="en-US" smtClean="0"/>
              <a:t>‹#›</a:t>
            </a:fld>
            <a:endParaRPr lang="en-US"/>
          </a:p>
        </p:txBody>
      </p:sp>
    </p:spTree>
    <p:extLst>
      <p:ext uri="{BB962C8B-B14F-4D97-AF65-F5344CB8AC3E}">
        <p14:creationId xmlns:p14="http://schemas.microsoft.com/office/powerpoint/2010/main" val="2346659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A5833-2E2A-5935-1B56-2DE9ECB1D0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23ED103-FE7D-BF2E-05B1-F3DE36E47C4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11B28F-EF44-4791-BF6D-8CD08C25DB01}"/>
              </a:ext>
            </a:extLst>
          </p:cNvPr>
          <p:cNvSpPr>
            <a:spLocks noGrp="1"/>
          </p:cNvSpPr>
          <p:nvPr>
            <p:ph type="dt" sz="half" idx="10"/>
          </p:nvPr>
        </p:nvSpPr>
        <p:spPr/>
        <p:txBody>
          <a:bodyPr/>
          <a:lstStyle/>
          <a:p>
            <a:fld id="{E77AA315-D409-4D8D-BA39-956A27801927}" type="datetimeFigureOut">
              <a:rPr lang="en-US" smtClean="0"/>
              <a:t>5/7/2024</a:t>
            </a:fld>
            <a:endParaRPr lang="en-US"/>
          </a:p>
        </p:txBody>
      </p:sp>
      <p:sp>
        <p:nvSpPr>
          <p:cNvPr id="5" name="Footer Placeholder 4">
            <a:extLst>
              <a:ext uri="{FF2B5EF4-FFF2-40B4-BE49-F238E27FC236}">
                <a16:creationId xmlns:a16="http://schemas.microsoft.com/office/drawing/2014/main" id="{035BF4C1-4C7D-4220-F573-E01B8B1994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B71DC6-4D06-F2D1-B94D-BA77BC79917E}"/>
              </a:ext>
            </a:extLst>
          </p:cNvPr>
          <p:cNvSpPr>
            <a:spLocks noGrp="1"/>
          </p:cNvSpPr>
          <p:nvPr>
            <p:ph type="sldNum" sz="quarter" idx="12"/>
          </p:nvPr>
        </p:nvSpPr>
        <p:spPr/>
        <p:txBody>
          <a:bodyPr/>
          <a:lstStyle/>
          <a:p>
            <a:fld id="{7C29AA4F-4D08-48E9-9C47-C5C2BDAE0E88}" type="slidenum">
              <a:rPr lang="en-US" smtClean="0"/>
              <a:t>‹#›</a:t>
            </a:fld>
            <a:endParaRPr lang="en-US"/>
          </a:p>
        </p:txBody>
      </p:sp>
    </p:spTree>
    <p:extLst>
      <p:ext uri="{BB962C8B-B14F-4D97-AF65-F5344CB8AC3E}">
        <p14:creationId xmlns:p14="http://schemas.microsoft.com/office/powerpoint/2010/main" val="3256549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C398AB-3E30-2F6B-4B78-C09F20C1041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1DFE5CB-5452-0E14-D930-941990C162A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6D568F-D14F-8F30-AFD1-500329F6E048}"/>
              </a:ext>
            </a:extLst>
          </p:cNvPr>
          <p:cNvSpPr>
            <a:spLocks noGrp="1"/>
          </p:cNvSpPr>
          <p:nvPr>
            <p:ph type="dt" sz="half" idx="10"/>
          </p:nvPr>
        </p:nvSpPr>
        <p:spPr/>
        <p:txBody>
          <a:bodyPr/>
          <a:lstStyle/>
          <a:p>
            <a:fld id="{E77AA315-D409-4D8D-BA39-956A27801927}" type="datetimeFigureOut">
              <a:rPr lang="en-US" smtClean="0"/>
              <a:t>5/7/2024</a:t>
            </a:fld>
            <a:endParaRPr lang="en-US"/>
          </a:p>
        </p:txBody>
      </p:sp>
      <p:sp>
        <p:nvSpPr>
          <p:cNvPr id="5" name="Footer Placeholder 4">
            <a:extLst>
              <a:ext uri="{FF2B5EF4-FFF2-40B4-BE49-F238E27FC236}">
                <a16:creationId xmlns:a16="http://schemas.microsoft.com/office/drawing/2014/main" id="{32F2BC47-654E-4B65-B8FE-8A9D912408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B65543-6C8F-D4A1-6263-48B8A0D86671}"/>
              </a:ext>
            </a:extLst>
          </p:cNvPr>
          <p:cNvSpPr>
            <a:spLocks noGrp="1"/>
          </p:cNvSpPr>
          <p:nvPr>
            <p:ph type="sldNum" sz="quarter" idx="12"/>
          </p:nvPr>
        </p:nvSpPr>
        <p:spPr/>
        <p:txBody>
          <a:bodyPr/>
          <a:lstStyle/>
          <a:p>
            <a:fld id="{7C29AA4F-4D08-48E9-9C47-C5C2BDAE0E88}" type="slidenum">
              <a:rPr lang="en-US" smtClean="0"/>
              <a:t>‹#›</a:t>
            </a:fld>
            <a:endParaRPr lang="en-US"/>
          </a:p>
        </p:txBody>
      </p:sp>
    </p:spTree>
    <p:extLst>
      <p:ext uri="{BB962C8B-B14F-4D97-AF65-F5344CB8AC3E}">
        <p14:creationId xmlns:p14="http://schemas.microsoft.com/office/powerpoint/2010/main" val="1830148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9978F-D6E4-AC59-C3FB-D20950FFDC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591250-5964-43C1-9CCF-D79FA1BE12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B87EF4-B836-42B1-C696-F605759133DE}"/>
              </a:ext>
            </a:extLst>
          </p:cNvPr>
          <p:cNvSpPr>
            <a:spLocks noGrp="1"/>
          </p:cNvSpPr>
          <p:nvPr>
            <p:ph type="dt" sz="half" idx="10"/>
          </p:nvPr>
        </p:nvSpPr>
        <p:spPr/>
        <p:txBody>
          <a:bodyPr/>
          <a:lstStyle/>
          <a:p>
            <a:fld id="{E77AA315-D409-4D8D-BA39-956A27801927}" type="datetimeFigureOut">
              <a:rPr lang="en-US" smtClean="0"/>
              <a:t>5/7/2024</a:t>
            </a:fld>
            <a:endParaRPr lang="en-US"/>
          </a:p>
        </p:txBody>
      </p:sp>
      <p:sp>
        <p:nvSpPr>
          <p:cNvPr id="5" name="Footer Placeholder 4">
            <a:extLst>
              <a:ext uri="{FF2B5EF4-FFF2-40B4-BE49-F238E27FC236}">
                <a16:creationId xmlns:a16="http://schemas.microsoft.com/office/drawing/2014/main" id="{EE704CB9-DC08-69FC-C936-74890A468F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0BC5A4-4899-0650-3FD7-52A326AAB6C1}"/>
              </a:ext>
            </a:extLst>
          </p:cNvPr>
          <p:cNvSpPr>
            <a:spLocks noGrp="1"/>
          </p:cNvSpPr>
          <p:nvPr>
            <p:ph type="sldNum" sz="quarter" idx="12"/>
          </p:nvPr>
        </p:nvSpPr>
        <p:spPr/>
        <p:txBody>
          <a:bodyPr/>
          <a:lstStyle/>
          <a:p>
            <a:fld id="{7C29AA4F-4D08-48E9-9C47-C5C2BDAE0E88}" type="slidenum">
              <a:rPr lang="en-US" smtClean="0"/>
              <a:t>‹#›</a:t>
            </a:fld>
            <a:endParaRPr lang="en-US"/>
          </a:p>
        </p:txBody>
      </p:sp>
    </p:spTree>
    <p:extLst>
      <p:ext uri="{BB962C8B-B14F-4D97-AF65-F5344CB8AC3E}">
        <p14:creationId xmlns:p14="http://schemas.microsoft.com/office/powerpoint/2010/main" val="3226245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AB245-2F00-FF9F-3154-CB53B18FFAC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AF7F2EA-2827-3841-1805-EFE7B18A30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17796C0-6BC4-BF3B-F473-62E0B67092DA}"/>
              </a:ext>
            </a:extLst>
          </p:cNvPr>
          <p:cNvSpPr>
            <a:spLocks noGrp="1"/>
          </p:cNvSpPr>
          <p:nvPr>
            <p:ph type="dt" sz="half" idx="10"/>
          </p:nvPr>
        </p:nvSpPr>
        <p:spPr/>
        <p:txBody>
          <a:bodyPr/>
          <a:lstStyle/>
          <a:p>
            <a:fld id="{E77AA315-D409-4D8D-BA39-956A27801927}" type="datetimeFigureOut">
              <a:rPr lang="en-US" smtClean="0"/>
              <a:t>5/7/2024</a:t>
            </a:fld>
            <a:endParaRPr lang="en-US"/>
          </a:p>
        </p:txBody>
      </p:sp>
      <p:sp>
        <p:nvSpPr>
          <p:cNvPr id="5" name="Footer Placeholder 4">
            <a:extLst>
              <a:ext uri="{FF2B5EF4-FFF2-40B4-BE49-F238E27FC236}">
                <a16:creationId xmlns:a16="http://schemas.microsoft.com/office/drawing/2014/main" id="{96BC9246-3DD3-9B73-78BE-A1C2C36BB3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B68290-2710-4836-0E9E-2D90853423AE}"/>
              </a:ext>
            </a:extLst>
          </p:cNvPr>
          <p:cNvSpPr>
            <a:spLocks noGrp="1"/>
          </p:cNvSpPr>
          <p:nvPr>
            <p:ph type="sldNum" sz="quarter" idx="12"/>
          </p:nvPr>
        </p:nvSpPr>
        <p:spPr/>
        <p:txBody>
          <a:bodyPr/>
          <a:lstStyle/>
          <a:p>
            <a:fld id="{7C29AA4F-4D08-48E9-9C47-C5C2BDAE0E88}" type="slidenum">
              <a:rPr lang="en-US" smtClean="0"/>
              <a:t>‹#›</a:t>
            </a:fld>
            <a:endParaRPr lang="en-US"/>
          </a:p>
        </p:txBody>
      </p:sp>
    </p:spTree>
    <p:extLst>
      <p:ext uri="{BB962C8B-B14F-4D97-AF65-F5344CB8AC3E}">
        <p14:creationId xmlns:p14="http://schemas.microsoft.com/office/powerpoint/2010/main" val="1699398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56642-896B-D77F-77E7-5043F80315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E192F2-4145-29C7-0270-1745863E63C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60C13F5-F553-1295-8786-FB44A43B300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067D8E2-C0F1-49D8-8E45-387D7B758509}"/>
              </a:ext>
            </a:extLst>
          </p:cNvPr>
          <p:cNvSpPr>
            <a:spLocks noGrp="1"/>
          </p:cNvSpPr>
          <p:nvPr>
            <p:ph type="dt" sz="half" idx="10"/>
          </p:nvPr>
        </p:nvSpPr>
        <p:spPr/>
        <p:txBody>
          <a:bodyPr/>
          <a:lstStyle/>
          <a:p>
            <a:fld id="{E77AA315-D409-4D8D-BA39-956A27801927}" type="datetimeFigureOut">
              <a:rPr lang="en-US" smtClean="0"/>
              <a:t>5/7/2024</a:t>
            </a:fld>
            <a:endParaRPr lang="en-US"/>
          </a:p>
        </p:txBody>
      </p:sp>
      <p:sp>
        <p:nvSpPr>
          <p:cNvPr id="6" name="Footer Placeholder 5">
            <a:extLst>
              <a:ext uri="{FF2B5EF4-FFF2-40B4-BE49-F238E27FC236}">
                <a16:creationId xmlns:a16="http://schemas.microsoft.com/office/drawing/2014/main" id="{0B1AB01F-D647-8CCD-5631-B0CA15B5B2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FC1BB3-A111-2A1E-82B0-C2B14137EA6E}"/>
              </a:ext>
            </a:extLst>
          </p:cNvPr>
          <p:cNvSpPr>
            <a:spLocks noGrp="1"/>
          </p:cNvSpPr>
          <p:nvPr>
            <p:ph type="sldNum" sz="quarter" idx="12"/>
          </p:nvPr>
        </p:nvSpPr>
        <p:spPr/>
        <p:txBody>
          <a:bodyPr/>
          <a:lstStyle/>
          <a:p>
            <a:fld id="{7C29AA4F-4D08-48E9-9C47-C5C2BDAE0E88}" type="slidenum">
              <a:rPr lang="en-US" smtClean="0"/>
              <a:t>‹#›</a:t>
            </a:fld>
            <a:endParaRPr lang="en-US"/>
          </a:p>
        </p:txBody>
      </p:sp>
    </p:spTree>
    <p:extLst>
      <p:ext uri="{BB962C8B-B14F-4D97-AF65-F5344CB8AC3E}">
        <p14:creationId xmlns:p14="http://schemas.microsoft.com/office/powerpoint/2010/main" val="2749477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83A97-F4D5-3D60-6DA8-99613F5EF8E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643FB0-50E6-2CFA-7B64-88D696A7AA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14FDDE6-49FD-9ACA-79A2-90A56B330EB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63BC881-1F18-26C1-E29F-E2203BACE0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CA9CFF-1436-EE62-BF15-E0C104F78BA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10FA8A-24A5-4CCE-A192-5D18D4CF190D}"/>
              </a:ext>
            </a:extLst>
          </p:cNvPr>
          <p:cNvSpPr>
            <a:spLocks noGrp="1"/>
          </p:cNvSpPr>
          <p:nvPr>
            <p:ph type="dt" sz="half" idx="10"/>
          </p:nvPr>
        </p:nvSpPr>
        <p:spPr/>
        <p:txBody>
          <a:bodyPr/>
          <a:lstStyle/>
          <a:p>
            <a:fld id="{E77AA315-D409-4D8D-BA39-956A27801927}" type="datetimeFigureOut">
              <a:rPr lang="en-US" smtClean="0"/>
              <a:t>5/7/2024</a:t>
            </a:fld>
            <a:endParaRPr lang="en-US"/>
          </a:p>
        </p:txBody>
      </p:sp>
      <p:sp>
        <p:nvSpPr>
          <p:cNvPr id="8" name="Footer Placeholder 7">
            <a:extLst>
              <a:ext uri="{FF2B5EF4-FFF2-40B4-BE49-F238E27FC236}">
                <a16:creationId xmlns:a16="http://schemas.microsoft.com/office/drawing/2014/main" id="{C3FE2CAF-EA54-5C31-CB7A-7906E976EA5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2ED9914-ECAD-0141-2545-845F1EFB78D1}"/>
              </a:ext>
            </a:extLst>
          </p:cNvPr>
          <p:cNvSpPr>
            <a:spLocks noGrp="1"/>
          </p:cNvSpPr>
          <p:nvPr>
            <p:ph type="sldNum" sz="quarter" idx="12"/>
          </p:nvPr>
        </p:nvSpPr>
        <p:spPr/>
        <p:txBody>
          <a:bodyPr/>
          <a:lstStyle/>
          <a:p>
            <a:fld id="{7C29AA4F-4D08-48E9-9C47-C5C2BDAE0E88}" type="slidenum">
              <a:rPr lang="en-US" smtClean="0"/>
              <a:t>‹#›</a:t>
            </a:fld>
            <a:endParaRPr lang="en-US"/>
          </a:p>
        </p:txBody>
      </p:sp>
    </p:spTree>
    <p:extLst>
      <p:ext uri="{BB962C8B-B14F-4D97-AF65-F5344CB8AC3E}">
        <p14:creationId xmlns:p14="http://schemas.microsoft.com/office/powerpoint/2010/main" val="3778285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50836-504C-0097-3995-4A6FB2CDDE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0D1326-ECF9-3EF8-9DFD-55CC607A54DD}"/>
              </a:ext>
            </a:extLst>
          </p:cNvPr>
          <p:cNvSpPr>
            <a:spLocks noGrp="1"/>
          </p:cNvSpPr>
          <p:nvPr>
            <p:ph type="dt" sz="half" idx="10"/>
          </p:nvPr>
        </p:nvSpPr>
        <p:spPr/>
        <p:txBody>
          <a:bodyPr/>
          <a:lstStyle/>
          <a:p>
            <a:fld id="{E77AA315-D409-4D8D-BA39-956A27801927}" type="datetimeFigureOut">
              <a:rPr lang="en-US" smtClean="0"/>
              <a:t>5/7/2024</a:t>
            </a:fld>
            <a:endParaRPr lang="en-US"/>
          </a:p>
        </p:txBody>
      </p:sp>
      <p:sp>
        <p:nvSpPr>
          <p:cNvPr id="4" name="Footer Placeholder 3">
            <a:extLst>
              <a:ext uri="{FF2B5EF4-FFF2-40B4-BE49-F238E27FC236}">
                <a16:creationId xmlns:a16="http://schemas.microsoft.com/office/drawing/2014/main" id="{00345CBB-7C26-787A-5D70-CB31FA5D8AC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51F718E-7773-D885-0AA6-CA6E2C5719A5}"/>
              </a:ext>
            </a:extLst>
          </p:cNvPr>
          <p:cNvSpPr>
            <a:spLocks noGrp="1"/>
          </p:cNvSpPr>
          <p:nvPr>
            <p:ph type="sldNum" sz="quarter" idx="12"/>
          </p:nvPr>
        </p:nvSpPr>
        <p:spPr/>
        <p:txBody>
          <a:bodyPr/>
          <a:lstStyle/>
          <a:p>
            <a:fld id="{7C29AA4F-4D08-48E9-9C47-C5C2BDAE0E88}" type="slidenum">
              <a:rPr lang="en-US" smtClean="0"/>
              <a:t>‹#›</a:t>
            </a:fld>
            <a:endParaRPr lang="en-US"/>
          </a:p>
        </p:txBody>
      </p:sp>
    </p:spTree>
    <p:extLst>
      <p:ext uri="{BB962C8B-B14F-4D97-AF65-F5344CB8AC3E}">
        <p14:creationId xmlns:p14="http://schemas.microsoft.com/office/powerpoint/2010/main" val="1467143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F8C9AC-58C6-51DB-8EB3-996BD6A49577}"/>
              </a:ext>
            </a:extLst>
          </p:cNvPr>
          <p:cNvSpPr>
            <a:spLocks noGrp="1"/>
          </p:cNvSpPr>
          <p:nvPr>
            <p:ph type="dt" sz="half" idx="10"/>
          </p:nvPr>
        </p:nvSpPr>
        <p:spPr/>
        <p:txBody>
          <a:bodyPr/>
          <a:lstStyle/>
          <a:p>
            <a:fld id="{E77AA315-D409-4D8D-BA39-956A27801927}" type="datetimeFigureOut">
              <a:rPr lang="en-US" smtClean="0"/>
              <a:t>5/7/2024</a:t>
            </a:fld>
            <a:endParaRPr lang="en-US"/>
          </a:p>
        </p:txBody>
      </p:sp>
      <p:sp>
        <p:nvSpPr>
          <p:cNvPr id="3" name="Footer Placeholder 2">
            <a:extLst>
              <a:ext uri="{FF2B5EF4-FFF2-40B4-BE49-F238E27FC236}">
                <a16:creationId xmlns:a16="http://schemas.microsoft.com/office/drawing/2014/main" id="{BFBF181F-57DB-C18D-6640-F0C133180D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B179EF9-181A-789F-45B6-741B252D820B}"/>
              </a:ext>
            </a:extLst>
          </p:cNvPr>
          <p:cNvSpPr>
            <a:spLocks noGrp="1"/>
          </p:cNvSpPr>
          <p:nvPr>
            <p:ph type="sldNum" sz="quarter" idx="12"/>
          </p:nvPr>
        </p:nvSpPr>
        <p:spPr/>
        <p:txBody>
          <a:bodyPr/>
          <a:lstStyle/>
          <a:p>
            <a:fld id="{7C29AA4F-4D08-48E9-9C47-C5C2BDAE0E88}" type="slidenum">
              <a:rPr lang="en-US" smtClean="0"/>
              <a:t>‹#›</a:t>
            </a:fld>
            <a:endParaRPr lang="en-US"/>
          </a:p>
        </p:txBody>
      </p:sp>
    </p:spTree>
    <p:extLst>
      <p:ext uri="{BB962C8B-B14F-4D97-AF65-F5344CB8AC3E}">
        <p14:creationId xmlns:p14="http://schemas.microsoft.com/office/powerpoint/2010/main" val="1463210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FFF30-79C1-6171-A538-DBF03964B5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DDBB29D-57CF-4343-B761-64BE5644D7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12F1239-0B73-D4C5-5701-9D66B2DFE1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58438C-A092-9B0C-7A04-1D2A030D8421}"/>
              </a:ext>
            </a:extLst>
          </p:cNvPr>
          <p:cNvSpPr>
            <a:spLocks noGrp="1"/>
          </p:cNvSpPr>
          <p:nvPr>
            <p:ph type="dt" sz="half" idx="10"/>
          </p:nvPr>
        </p:nvSpPr>
        <p:spPr/>
        <p:txBody>
          <a:bodyPr/>
          <a:lstStyle/>
          <a:p>
            <a:fld id="{E77AA315-D409-4D8D-BA39-956A27801927}" type="datetimeFigureOut">
              <a:rPr lang="en-US" smtClean="0"/>
              <a:t>5/7/2024</a:t>
            </a:fld>
            <a:endParaRPr lang="en-US"/>
          </a:p>
        </p:txBody>
      </p:sp>
      <p:sp>
        <p:nvSpPr>
          <p:cNvPr id="6" name="Footer Placeholder 5">
            <a:extLst>
              <a:ext uri="{FF2B5EF4-FFF2-40B4-BE49-F238E27FC236}">
                <a16:creationId xmlns:a16="http://schemas.microsoft.com/office/drawing/2014/main" id="{908B6E10-5737-661D-33E3-5043041F43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A7EC9F-8512-F881-D3F0-00D4E0251B0F}"/>
              </a:ext>
            </a:extLst>
          </p:cNvPr>
          <p:cNvSpPr>
            <a:spLocks noGrp="1"/>
          </p:cNvSpPr>
          <p:nvPr>
            <p:ph type="sldNum" sz="quarter" idx="12"/>
          </p:nvPr>
        </p:nvSpPr>
        <p:spPr/>
        <p:txBody>
          <a:bodyPr/>
          <a:lstStyle/>
          <a:p>
            <a:fld id="{7C29AA4F-4D08-48E9-9C47-C5C2BDAE0E88}" type="slidenum">
              <a:rPr lang="en-US" smtClean="0"/>
              <a:t>‹#›</a:t>
            </a:fld>
            <a:endParaRPr lang="en-US"/>
          </a:p>
        </p:txBody>
      </p:sp>
    </p:spTree>
    <p:extLst>
      <p:ext uri="{BB962C8B-B14F-4D97-AF65-F5344CB8AC3E}">
        <p14:creationId xmlns:p14="http://schemas.microsoft.com/office/powerpoint/2010/main" val="573912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AC4D5-044E-9E77-6D7B-85C3DE3D63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9F4B96-3E1D-BF61-A770-2FD4688D15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3ED6AF-57C1-A2C1-7430-ACF84C7512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5CB8C3-D497-AB66-8E21-758F25423D7D}"/>
              </a:ext>
            </a:extLst>
          </p:cNvPr>
          <p:cNvSpPr>
            <a:spLocks noGrp="1"/>
          </p:cNvSpPr>
          <p:nvPr>
            <p:ph type="dt" sz="half" idx="10"/>
          </p:nvPr>
        </p:nvSpPr>
        <p:spPr/>
        <p:txBody>
          <a:bodyPr/>
          <a:lstStyle/>
          <a:p>
            <a:fld id="{E77AA315-D409-4D8D-BA39-956A27801927}" type="datetimeFigureOut">
              <a:rPr lang="en-US" smtClean="0"/>
              <a:t>5/7/2024</a:t>
            </a:fld>
            <a:endParaRPr lang="en-US"/>
          </a:p>
        </p:txBody>
      </p:sp>
      <p:sp>
        <p:nvSpPr>
          <p:cNvPr id="6" name="Footer Placeholder 5">
            <a:extLst>
              <a:ext uri="{FF2B5EF4-FFF2-40B4-BE49-F238E27FC236}">
                <a16:creationId xmlns:a16="http://schemas.microsoft.com/office/drawing/2014/main" id="{E76F9412-1307-56FB-C59C-BD99EE9FB3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497D2A-E009-2770-6078-0112F3F886E9}"/>
              </a:ext>
            </a:extLst>
          </p:cNvPr>
          <p:cNvSpPr>
            <a:spLocks noGrp="1"/>
          </p:cNvSpPr>
          <p:nvPr>
            <p:ph type="sldNum" sz="quarter" idx="12"/>
          </p:nvPr>
        </p:nvSpPr>
        <p:spPr/>
        <p:txBody>
          <a:bodyPr/>
          <a:lstStyle/>
          <a:p>
            <a:fld id="{7C29AA4F-4D08-48E9-9C47-C5C2BDAE0E88}" type="slidenum">
              <a:rPr lang="en-US" smtClean="0"/>
              <a:t>‹#›</a:t>
            </a:fld>
            <a:endParaRPr lang="en-US"/>
          </a:p>
        </p:txBody>
      </p:sp>
    </p:spTree>
    <p:extLst>
      <p:ext uri="{BB962C8B-B14F-4D97-AF65-F5344CB8AC3E}">
        <p14:creationId xmlns:p14="http://schemas.microsoft.com/office/powerpoint/2010/main" val="2113407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A8D065-AA28-8BC5-1603-E3983C3AC6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A9962D4-BEA3-DBC9-4A6C-E2BEF7AEFC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62A9B1-6EAF-3DD2-293E-5F09EBA609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7AA315-D409-4D8D-BA39-956A27801927}" type="datetimeFigureOut">
              <a:rPr lang="en-US" smtClean="0"/>
              <a:t>5/7/2024</a:t>
            </a:fld>
            <a:endParaRPr lang="en-US"/>
          </a:p>
        </p:txBody>
      </p:sp>
      <p:sp>
        <p:nvSpPr>
          <p:cNvPr id="5" name="Footer Placeholder 4">
            <a:extLst>
              <a:ext uri="{FF2B5EF4-FFF2-40B4-BE49-F238E27FC236}">
                <a16:creationId xmlns:a16="http://schemas.microsoft.com/office/drawing/2014/main" id="{036A0B56-AA3B-D463-827C-D72F410139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16467A7-1AD2-D335-0472-47CE1A11F9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29AA4F-4D08-48E9-9C47-C5C2BDAE0E88}" type="slidenum">
              <a:rPr lang="en-US" smtClean="0"/>
              <a:t>‹#›</a:t>
            </a:fld>
            <a:endParaRPr lang="en-US"/>
          </a:p>
        </p:txBody>
      </p:sp>
    </p:spTree>
    <p:extLst>
      <p:ext uri="{BB962C8B-B14F-4D97-AF65-F5344CB8AC3E}">
        <p14:creationId xmlns:p14="http://schemas.microsoft.com/office/powerpoint/2010/main" val="39635469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A1EBDB9-80F2-7288-C540-C0B1EB4B9D12}"/>
              </a:ext>
            </a:extLst>
          </p:cNvPr>
          <p:cNvSpPr>
            <a:spLocks noGrp="1"/>
          </p:cNvSpPr>
          <p:nvPr>
            <p:ph type="title"/>
          </p:nvPr>
        </p:nvSpPr>
        <p:spPr>
          <a:xfrm>
            <a:off x="855585" y="338485"/>
            <a:ext cx="10480829" cy="629174"/>
          </a:xfrm>
        </p:spPr>
        <p:txBody>
          <a:bodyPr>
            <a:noAutofit/>
          </a:bodyPr>
          <a:lstStyle/>
          <a:p>
            <a:pPr algn="ctr" fontAlgn="base"/>
            <a:r>
              <a:rPr lang="ar-EG" sz="2800" b="1" i="0" dirty="0">
                <a:solidFill>
                  <a:srgbClr val="2425AA"/>
                </a:solidFill>
                <a:effectLst/>
                <a:latin typeface="SourceSansPro Regular"/>
              </a:rPr>
              <a:t>جميع احتياجاتك التأمينية من أكسا</a:t>
            </a:r>
          </a:p>
        </p:txBody>
      </p:sp>
      <p:sp>
        <p:nvSpPr>
          <p:cNvPr id="5" name="Content Placeholder 2">
            <a:extLst>
              <a:ext uri="{FF2B5EF4-FFF2-40B4-BE49-F238E27FC236}">
                <a16:creationId xmlns:a16="http://schemas.microsoft.com/office/drawing/2014/main" id="{20421C73-155D-DDEB-44CD-4D7173778417}"/>
              </a:ext>
            </a:extLst>
          </p:cNvPr>
          <p:cNvSpPr>
            <a:spLocks noGrp="1"/>
          </p:cNvSpPr>
          <p:nvPr>
            <p:ph idx="1"/>
          </p:nvPr>
        </p:nvSpPr>
        <p:spPr>
          <a:xfrm>
            <a:off x="5116497" y="972104"/>
            <a:ext cx="1959006" cy="506028"/>
          </a:xfrm>
        </p:spPr>
        <p:txBody>
          <a:bodyPr>
            <a:normAutofit/>
          </a:bodyPr>
          <a:lstStyle/>
          <a:p>
            <a:pPr marL="0" indent="0" algn="ctr">
              <a:buNone/>
            </a:pPr>
            <a:r>
              <a:rPr lang="ar-EG" sz="2000" b="1" i="0" dirty="0">
                <a:solidFill>
                  <a:srgbClr val="2425AA"/>
                </a:solidFill>
                <a:effectLst/>
                <a:latin typeface="SourceSansPro Regular"/>
              </a:rPr>
              <a:t>افراد</a:t>
            </a:r>
            <a:endParaRPr lang="en-US" sz="2000" dirty="0"/>
          </a:p>
        </p:txBody>
      </p:sp>
      <p:grpSp>
        <p:nvGrpSpPr>
          <p:cNvPr id="6" name="Group 5">
            <a:extLst>
              <a:ext uri="{FF2B5EF4-FFF2-40B4-BE49-F238E27FC236}">
                <a16:creationId xmlns:a16="http://schemas.microsoft.com/office/drawing/2014/main" id="{9EDAB48C-B05C-CEA6-FB8C-6F72F2EF5C0D}"/>
              </a:ext>
            </a:extLst>
          </p:cNvPr>
          <p:cNvGrpSpPr/>
          <p:nvPr/>
        </p:nvGrpSpPr>
        <p:grpSpPr>
          <a:xfrm>
            <a:off x="196997" y="1232937"/>
            <a:ext cx="11798004" cy="4961734"/>
            <a:chOff x="196998" y="1581113"/>
            <a:chExt cx="11798004" cy="4961734"/>
          </a:xfrm>
        </p:grpSpPr>
        <p:sp>
          <p:nvSpPr>
            <p:cNvPr id="7" name="TextBox 6">
              <a:extLst>
                <a:ext uri="{FF2B5EF4-FFF2-40B4-BE49-F238E27FC236}">
                  <a16:creationId xmlns:a16="http://schemas.microsoft.com/office/drawing/2014/main" id="{66EDCF05-9077-C00F-15FA-0BCB17F4D77D}"/>
                </a:ext>
              </a:extLst>
            </p:cNvPr>
            <p:cNvSpPr txBox="1"/>
            <p:nvPr/>
          </p:nvSpPr>
          <p:spPr>
            <a:xfrm>
              <a:off x="899741" y="2432482"/>
              <a:ext cx="936000" cy="276999"/>
            </a:xfrm>
            <a:prstGeom prst="rect">
              <a:avLst/>
            </a:prstGeom>
            <a:noFill/>
          </p:spPr>
          <p:txBody>
            <a:bodyPr wrap="square" rtlCol="0">
              <a:spAutoFit/>
            </a:bodyPr>
            <a:lstStyle/>
            <a:p>
              <a:pPr algn="ctr"/>
              <a:r>
                <a:rPr lang="ar-EG" sz="1200" b="1" i="0" cap="all" dirty="0">
                  <a:solidFill>
                    <a:srgbClr val="00008F"/>
                  </a:solidFill>
                  <a:effectLst/>
                  <a:latin typeface="SourceSansPro Regular"/>
                </a:rPr>
                <a:t>التأمين الطبي</a:t>
              </a:r>
              <a:endParaRPr lang="en-US" sz="1200" dirty="0">
                <a:solidFill>
                  <a:srgbClr val="2425AA"/>
                </a:solidFill>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988B60B9-EDB0-85F3-06FD-3401EEEDE6D6}"/>
                </a:ext>
              </a:extLst>
            </p:cNvPr>
            <p:cNvPicPr>
              <a:picLocks noChangeAspect="1"/>
            </p:cNvPicPr>
            <p:nvPr/>
          </p:nvPicPr>
          <p:blipFill>
            <a:blip r:embed="rId2"/>
            <a:stretch>
              <a:fillRect/>
            </a:stretch>
          </p:blipFill>
          <p:spPr>
            <a:xfrm>
              <a:off x="899741" y="1597660"/>
              <a:ext cx="936000" cy="954000"/>
            </a:xfrm>
            <a:prstGeom prst="rect">
              <a:avLst/>
            </a:prstGeom>
          </p:spPr>
        </p:pic>
        <p:sp>
          <p:nvSpPr>
            <p:cNvPr id="9" name="TextBox 8">
              <a:extLst>
                <a:ext uri="{FF2B5EF4-FFF2-40B4-BE49-F238E27FC236}">
                  <a16:creationId xmlns:a16="http://schemas.microsoft.com/office/drawing/2014/main" id="{E9CCE682-4D14-6FA1-C313-582228ECCF71}"/>
                </a:ext>
              </a:extLst>
            </p:cNvPr>
            <p:cNvSpPr txBox="1"/>
            <p:nvPr/>
          </p:nvSpPr>
          <p:spPr>
            <a:xfrm>
              <a:off x="196998" y="3002339"/>
              <a:ext cx="2341486" cy="1015663"/>
            </a:xfrm>
            <a:prstGeom prst="rect">
              <a:avLst/>
            </a:prstGeom>
            <a:noFill/>
          </p:spPr>
          <p:txBody>
            <a:bodyPr wrap="square">
              <a:spAutoFit/>
            </a:bodyPr>
            <a:lstStyle/>
            <a:p>
              <a:pPr marL="342900" indent="-342900" algn="r" rtl="1">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التأمين الطبي المحلي</a:t>
              </a:r>
              <a:endParaRPr lang="en-US" sz="1000" b="1" dirty="0">
                <a:solidFill>
                  <a:srgbClr val="2425AA"/>
                </a:solidFill>
                <a:latin typeface="Arial" panose="020B0604020202020204" pitchFamily="34" charset="0"/>
                <a:cs typeface="Arial" panose="020B0604020202020204" pitchFamily="34" charset="0"/>
              </a:endParaRPr>
            </a:p>
            <a:p>
              <a:pPr algn="r" fontAlgn="base"/>
              <a:r>
                <a:rPr lang="ar-EG" sz="1000" dirty="0">
                  <a:effectLst/>
                  <a:latin typeface="inherit"/>
                </a:rPr>
                <a:t>خطط توفر لك ولعائلتك خدمات رعاية طبية عالية الجودة مع الاستفادة من تطبيق مخصص على الهاتف لتكون أقرب إلى جميع الخدمات التي تحتاجها.</a:t>
              </a:r>
            </a:p>
            <a:p>
              <a:pPr algn="r"/>
              <a:br>
                <a:rPr lang="ar-EG" sz="1000" b="0" i="0" dirty="0">
                  <a:solidFill>
                    <a:srgbClr val="212529"/>
                  </a:solidFill>
                  <a:effectLst/>
                  <a:latin typeface="SourceSansPro Regular"/>
                </a:rPr>
              </a:br>
              <a:endParaRPr lang="en-US" sz="10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155BB339-AFE2-EFC1-DA6F-D3C2B9849CB9}"/>
                </a:ext>
              </a:extLst>
            </p:cNvPr>
            <p:cNvSpPr txBox="1"/>
            <p:nvPr/>
          </p:nvSpPr>
          <p:spPr>
            <a:xfrm>
              <a:off x="196998" y="4130468"/>
              <a:ext cx="2423604" cy="1323439"/>
            </a:xfrm>
            <a:prstGeom prst="rect">
              <a:avLst/>
            </a:prstGeom>
            <a:noFill/>
          </p:spPr>
          <p:txBody>
            <a:bodyPr wrap="square">
              <a:spAutoFit/>
            </a:bodyPr>
            <a:lstStyle/>
            <a:p>
              <a:pPr marL="342900" indent="-342900" algn="r" rtl="1">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التأمين الطبي العالمي</a:t>
              </a:r>
              <a:endParaRPr lang="en-US" sz="1000" b="1" dirty="0">
                <a:solidFill>
                  <a:srgbClr val="2425AA"/>
                </a:solidFill>
                <a:latin typeface="Arial" panose="020B0604020202020204" pitchFamily="34" charset="0"/>
                <a:cs typeface="Arial" panose="020B0604020202020204" pitchFamily="34" charset="0"/>
              </a:endParaRPr>
            </a:p>
            <a:p>
              <a:pPr algn="just" fontAlgn="base"/>
              <a:r>
                <a:rPr lang="ar-EG" sz="1000" dirty="0">
                  <a:effectLst/>
                  <a:latin typeface="inherit"/>
                </a:rPr>
                <a:t>خطة توفر لك راحة البال مع خدمات الرعاية الطبية التي تحتاجها للسفر في جميع أنحاء العالم لتحصل أنت وعائلتك على العناية التي تستحقونها. مجموعة من أربع خطط مع تطبيق مخصص على الهاتف لتكون أقرب إلى الكثير من خدمات الرعاية الطبية.</a:t>
              </a:r>
            </a:p>
            <a:p>
              <a:br>
                <a:rPr lang="ar-EG" sz="1000" b="0" i="0" dirty="0">
                  <a:solidFill>
                    <a:srgbClr val="212529"/>
                  </a:solidFill>
                  <a:effectLst/>
                  <a:latin typeface="SourceSansPro Regular"/>
                </a:rPr>
              </a:br>
              <a:endParaRPr lang="en-US" sz="1000" dirty="0">
                <a:latin typeface="Arial" panose="020B0604020202020204" pitchFamily="34" charset="0"/>
                <a:cs typeface="Arial" panose="020B0604020202020204" pitchFamily="34" charset="0"/>
              </a:endParaRPr>
            </a:p>
          </p:txBody>
        </p:sp>
        <p:pic>
          <p:nvPicPr>
            <p:cNvPr id="11" name="Picture 10">
              <a:extLst>
                <a:ext uri="{FF2B5EF4-FFF2-40B4-BE49-F238E27FC236}">
                  <a16:creationId xmlns:a16="http://schemas.microsoft.com/office/drawing/2014/main" id="{8299DF5B-6B42-CF2D-9453-0C0692337EE3}"/>
                </a:ext>
              </a:extLst>
            </p:cNvPr>
            <p:cNvPicPr>
              <a:picLocks noChangeAspect="1"/>
            </p:cNvPicPr>
            <p:nvPr/>
          </p:nvPicPr>
          <p:blipFill>
            <a:blip r:embed="rId3"/>
            <a:stretch>
              <a:fillRect/>
            </a:stretch>
          </p:blipFill>
          <p:spPr>
            <a:xfrm>
              <a:off x="5491831" y="1581113"/>
              <a:ext cx="1208339" cy="987094"/>
            </a:xfrm>
            <a:prstGeom prst="rect">
              <a:avLst/>
            </a:prstGeom>
          </p:spPr>
        </p:pic>
        <p:sp>
          <p:nvSpPr>
            <p:cNvPr id="12" name="TextBox 11">
              <a:extLst>
                <a:ext uri="{FF2B5EF4-FFF2-40B4-BE49-F238E27FC236}">
                  <a16:creationId xmlns:a16="http://schemas.microsoft.com/office/drawing/2014/main" id="{33300D05-CC8A-2776-72AE-32A66B7C5E08}"/>
                </a:ext>
              </a:extLst>
            </p:cNvPr>
            <p:cNvSpPr txBox="1"/>
            <p:nvPr/>
          </p:nvSpPr>
          <p:spPr>
            <a:xfrm>
              <a:off x="4044000" y="2503510"/>
              <a:ext cx="4104000" cy="2246769"/>
            </a:xfrm>
            <a:prstGeom prst="rect">
              <a:avLst/>
            </a:prstGeom>
            <a:noFill/>
          </p:spPr>
          <p:txBody>
            <a:bodyPr wrap="square">
              <a:spAutoFit/>
            </a:bodyPr>
            <a:lstStyle/>
            <a:p>
              <a:pPr marL="285750" indent="-285750" algn="r" rtl="1">
                <a:buFont typeface="Arial" panose="020B0604020202020204" pitchFamily="34" charset="0"/>
                <a:buChar char="•"/>
              </a:pPr>
              <a:r>
                <a:rPr lang="en-US" sz="1000" b="1" dirty="0">
                  <a:solidFill>
                    <a:srgbClr val="2425AA"/>
                  </a:solidFill>
                  <a:latin typeface="Arial" panose="020B0604020202020204" pitchFamily="34" charset="0"/>
                  <a:cs typeface="Arial" panose="020B0604020202020204" pitchFamily="34" charset="0"/>
                </a:rPr>
                <a:t>Life Protect</a:t>
              </a:r>
            </a:p>
            <a:p>
              <a:pPr algn="r" rtl="1"/>
              <a:r>
                <a:rPr lang="ar-EG" sz="1000" dirty="0">
                  <a:latin typeface="Arial" panose="020B0604020202020204" pitchFamily="34" charset="0"/>
                  <a:cs typeface="Arial" panose="020B0604020202020204" pitchFamily="34" charset="0"/>
                </a:rPr>
                <a:t>هى خطة حماية تضمن لعائلتك الدعم المادي الذي يحتاجونه في حالة الوفاة.</a:t>
              </a:r>
            </a:p>
            <a:p>
              <a:pPr algn="r" rtl="1"/>
              <a:endParaRPr lang="ar-EG" sz="1000" dirty="0">
                <a:latin typeface="Arial" panose="020B0604020202020204" pitchFamily="34" charset="0"/>
                <a:cs typeface="Arial" panose="020B0604020202020204" pitchFamily="34" charset="0"/>
              </a:endParaRPr>
            </a:p>
            <a:p>
              <a:pPr algn="r" rtl="1"/>
              <a:r>
                <a:rPr lang="ar-EG" sz="1000" dirty="0">
                  <a:latin typeface="Arial" panose="020B0604020202020204" pitchFamily="34" charset="0"/>
                  <a:cs typeface="Arial" panose="020B0604020202020204" pitchFamily="34" charset="0"/>
                </a:rPr>
                <a:t>المزايا الرئيسيه:</a:t>
              </a:r>
            </a:p>
            <a:p>
              <a:pPr algn="r" rtl="1"/>
              <a:endParaRPr lang="ar-EG" sz="1000" dirty="0">
                <a:latin typeface="Arial" panose="020B0604020202020204" pitchFamily="34" charset="0"/>
                <a:cs typeface="Arial" panose="020B0604020202020204" pitchFamily="34" charset="0"/>
              </a:endParaRPr>
            </a:p>
            <a:p>
              <a:pPr algn="r" rtl="1"/>
              <a:r>
                <a:rPr lang="ar-EG" sz="1000" dirty="0">
                  <a:latin typeface="Arial" panose="020B0604020202020204" pitchFamily="34" charset="0"/>
                  <a:cs typeface="Arial" panose="020B0604020202020204" pitchFamily="34" charset="0"/>
                </a:rPr>
                <a:t>دفع مبلغ التأمين في حالة وفاة عائل الأسرة وتمتد الوثيقة لما لا يقل عن خمسة سنوات وحتى مدة أقصاها عشرون عاماً.</a:t>
              </a:r>
            </a:p>
            <a:p>
              <a:pPr algn="r" rtl="1"/>
              <a:endParaRPr lang="ar-EG" sz="1000" dirty="0">
                <a:latin typeface="Arial" panose="020B0604020202020204" pitchFamily="34" charset="0"/>
                <a:cs typeface="Arial" panose="020B0604020202020204" pitchFamily="34" charset="0"/>
              </a:endParaRPr>
            </a:p>
            <a:p>
              <a:pPr algn="r" rtl="1"/>
              <a:r>
                <a:rPr lang="ar-EG" sz="1000" dirty="0">
                  <a:latin typeface="Arial" panose="020B0604020202020204" pitchFamily="34" charset="0"/>
                  <a:cs typeface="Arial" panose="020B0604020202020204" pitchFamily="34" charset="0"/>
                </a:rPr>
                <a:t>المزايا التأمينية الإضافية الاختيارية:</a:t>
              </a:r>
            </a:p>
            <a:p>
              <a:pPr marL="171450" indent="-171450" algn="r" rtl="1">
                <a:buFont typeface="Arial" panose="020B0604020202020204" pitchFamily="34" charset="0"/>
                <a:buChar char="•"/>
              </a:pPr>
              <a:endParaRPr lang="ar-EG" sz="1000" dirty="0">
                <a:latin typeface="Arial" panose="020B0604020202020204" pitchFamily="34" charset="0"/>
                <a:cs typeface="Arial" panose="020B0604020202020204" pitchFamily="34" charset="0"/>
              </a:endParaRPr>
            </a:p>
            <a:p>
              <a:pPr algn="r" rtl="1"/>
              <a:r>
                <a:rPr lang="ar-EG" sz="1000" dirty="0">
                  <a:latin typeface="Arial" panose="020B0604020202020204" pitchFamily="34" charset="0"/>
                  <a:cs typeface="Arial" panose="020B0604020202020204" pitchFamily="34" charset="0"/>
                </a:rPr>
                <a:t>✓ دفع مبلغ التأمين في حالة الإصابة بالعجز الكلي الدائم الناجم عن مرض أو حادث</a:t>
              </a:r>
            </a:p>
            <a:p>
              <a:pPr algn="r" rtl="1"/>
              <a:r>
                <a:rPr lang="ar-EG" sz="1000" dirty="0">
                  <a:latin typeface="Arial" panose="020B0604020202020204" pitchFamily="34" charset="0"/>
                  <a:cs typeface="Arial" panose="020B0604020202020204" pitchFamily="34" charset="0"/>
                </a:rPr>
                <a:t>✓ دفع مبلغ التأمين في حالة الإصابة بأحد الامراض الحرجة</a:t>
              </a:r>
            </a:p>
            <a:p>
              <a:pPr algn="r" rtl="1"/>
              <a:r>
                <a:rPr lang="ar-EG" sz="1000" dirty="0">
                  <a:latin typeface="Arial" panose="020B0604020202020204" pitchFamily="34" charset="0"/>
                  <a:cs typeface="Arial" panose="020B0604020202020204" pitchFamily="34" charset="0"/>
                </a:rPr>
                <a:t>✓ دفع مبلغ التأمين في حالة الوفاة بسبب حادث</a:t>
              </a:r>
            </a:p>
            <a:p>
              <a:endParaRPr lang="ar-EG" sz="1000" dirty="0">
                <a:latin typeface="Arial" panose="020B0604020202020204" pitchFamily="34" charset="0"/>
                <a:cs typeface="Arial" panose="020B0604020202020204" pitchFamily="34" charset="0"/>
              </a:endParaRPr>
            </a:p>
          </p:txBody>
        </p:sp>
        <p:sp>
          <p:nvSpPr>
            <p:cNvPr id="13" name="Content Placeholder 2">
              <a:extLst>
                <a:ext uri="{FF2B5EF4-FFF2-40B4-BE49-F238E27FC236}">
                  <a16:creationId xmlns:a16="http://schemas.microsoft.com/office/drawing/2014/main" id="{4E679AEF-AE02-9268-8DB4-EBB438E51B04}"/>
                </a:ext>
              </a:extLst>
            </p:cNvPr>
            <p:cNvSpPr txBox="1">
              <a:spLocks/>
            </p:cNvSpPr>
            <p:nvPr/>
          </p:nvSpPr>
          <p:spPr>
            <a:xfrm>
              <a:off x="4044000" y="4744234"/>
              <a:ext cx="4104000" cy="179861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r" rtl="1"/>
              <a:r>
                <a:rPr lang="en-US" sz="1000" b="1" dirty="0">
                  <a:solidFill>
                    <a:srgbClr val="2425AA"/>
                  </a:solidFill>
                  <a:latin typeface="Arial" panose="020B0604020202020204" pitchFamily="34" charset="0"/>
                  <a:cs typeface="Arial" panose="020B0604020202020204" pitchFamily="34" charset="0"/>
                </a:rPr>
                <a:t>Life Protect +</a:t>
              </a:r>
            </a:p>
            <a:p>
              <a:pPr marL="0" indent="0" algn="r" rtl="1">
                <a:lnSpc>
                  <a:spcPct val="100000"/>
                </a:lnSpc>
                <a:spcBef>
                  <a:spcPts val="0"/>
                </a:spcBef>
                <a:buFontTx/>
                <a:buNone/>
                <a:defRPr/>
              </a:pPr>
              <a:r>
                <a:rPr lang="ar-EG" sz="1000" dirty="0">
                  <a:latin typeface="Arial" panose="020B0604020202020204" pitchFamily="34" charset="0"/>
                  <a:cs typeface="Arial" panose="020B0604020202020204" pitchFamily="34" charset="0"/>
                </a:rPr>
                <a:t>تم تصميم هذه الخطة للمقترضين الذين يخططون للحصول على قروض ويطلب منهم الحصول على خطة لحماية القرض.</a:t>
              </a:r>
            </a:p>
            <a:p>
              <a:pPr marL="0" indent="0" algn="r" rtl="1">
                <a:lnSpc>
                  <a:spcPct val="100000"/>
                </a:lnSpc>
                <a:spcBef>
                  <a:spcPts val="0"/>
                </a:spcBef>
                <a:buFontTx/>
                <a:buNone/>
                <a:defRPr/>
              </a:pPr>
              <a:endParaRPr lang="ar-EG" sz="1000" dirty="0">
                <a:latin typeface="Arial" panose="020B0604020202020204" pitchFamily="34" charset="0"/>
                <a:cs typeface="Arial" panose="020B0604020202020204" pitchFamily="34" charset="0"/>
              </a:endParaRPr>
            </a:p>
            <a:p>
              <a:pPr marL="0" indent="0" algn="r" rtl="1">
                <a:lnSpc>
                  <a:spcPct val="100000"/>
                </a:lnSpc>
                <a:spcBef>
                  <a:spcPts val="0"/>
                </a:spcBef>
                <a:buFontTx/>
                <a:buNone/>
                <a:defRPr/>
              </a:pPr>
              <a:r>
                <a:rPr lang="ar-EG" sz="1000" dirty="0">
                  <a:latin typeface="Arial" panose="020B0604020202020204" pitchFamily="34" charset="0"/>
                  <a:cs typeface="Arial" panose="020B0604020202020204" pitchFamily="34" charset="0"/>
                </a:rPr>
                <a:t>المزايا الرئيسيه:</a:t>
              </a:r>
            </a:p>
            <a:p>
              <a:pPr marL="0" indent="0" algn="r" rtl="1">
                <a:lnSpc>
                  <a:spcPct val="100000"/>
                </a:lnSpc>
                <a:spcBef>
                  <a:spcPts val="0"/>
                </a:spcBef>
                <a:buFontTx/>
                <a:buNone/>
                <a:defRPr/>
              </a:pPr>
              <a:endParaRPr lang="ar-EG" sz="1000" dirty="0">
                <a:latin typeface="Arial" panose="020B0604020202020204" pitchFamily="34" charset="0"/>
                <a:cs typeface="Arial" panose="020B0604020202020204" pitchFamily="34" charset="0"/>
              </a:endParaRPr>
            </a:p>
            <a:p>
              <a:pPr marL="0" indent="0" algn="r" rtl="1">
                <a:lnSpc>
                  <a:spcPct val="100000"/>
                </a:lnSpc>
                <a:spcBef>
                  <a:spcPts val="0"/>
                </a:spcBef>
                <a:buFontTx/>
                <a:buNone/>
                <a:defRPr/>
              </a:pPr>
              <a:r>
                <a:rPr lang="ar-EG" sz="1000" dirty="0">
                  <a:latin typeface="Arial" panose="020B0604020202020204" pitchFamily="34" charset="0"/>
                  <a:cs typeface="Arial" panose="020B0604020202020204" pitchFamily="34" charset="0"/>
                </a:rPr>
                <a:t>✓ برنامج تأميني لتوفير الحماية للأعمال التجارية والمقرضين في حالة تعرض المقترض للوفاة لأي سبب، وتمتد الوثيقة لما لا تقل عن سنة ولمدة لا تزيد عن عشرين عاماً.</a:t>
              </a:r>
            </a:p>
            <a:p>
              <a:pPr marL="0" indent="0" algn="r" rtl="1">
                <a:lnSpc>
                  <a:spcPct val="100000"/>
                </a:lnSpc>
                <a:spcBef>
                  <a:spcPts val="0"/>
                </a:spcBef>
                <a:buFontTx/>
                <a:buNone/>
                <a:defRPr/>
              </a:pPr>
              <a:endParaRPr lang="ar-EG" sz="1000" dirty="0">
                <a:latin typeface="Arial" panose="020B0604020202020204" pitchFamily="34" charset="0"/>
                <a:cs typeface="Arial" panose="020B0604020202020204" pitchFamily="34" charset="0"/>
              </a:endParaRPr>
            </a:p>
            <a:p>
              <a:pPr marL="0" indent="0" algn="r" rtl="1">
                <a:lnSpc>
                  <a:spcPct val="100000"/>
                </a:lnSpc>
                <a:spcBef>
                  <a:spcPts val="0"/>
                </a:spcBef>
                <a:buFontTx/>
                <a:buNone/>
                <a:defRPr/>
              </a:pPr>
              <a:r>
                <a:rPr lang="ar-EG" sz="1000" dirty="0">
                  <a:latin typeface="Arial" panose="020B0604020202020204" pitchFamily="34" charset="0"/>
                  <a:cs typeface="Arial" panose="020B0604020202020204" pitchFamily="34" charset="0"/>
                </a:rPr>
                <a:t>المزايا الإضافية الاختيارية:</a:t>
              </a:r>
            </a:p>
            <a:p>
              <a:pPr marL="0" indent="0" algn="r" rtl="1">
                <a:lnSpc>
                  <a:spcPct val="100000"/>
                </a:lnSpc>
                <a:spcBef>
                  <a:spcPts val="0"/>
                </a:spcBef>
                <a:buFontTx/>
                <a:buNone/>
                <a:defRPr/>
              </a:pPr>
              <a:endParaRPr lang="ar-EG" sz="1000" dirty="0">
                <a:latin typeface="Arial" panose="020B0604020202020204" pitchFamily="34" charset="0"/>
                <a:cs typeface="Arial" panose="020B0604020202020204" pitchFamily="34" charset="0"/>
              </a:endParaRPr>
            </a:p>
            <a:p>
              <a:pPr marL="0" indent="0" algn="r" rtl="1">
                <a:lnSpc>
                  <a:spcPct val="100000"/>
                </a:lnSpc>
                <a:spcBef>
                  <a:spcPts val="0"/>
                </a:spcBef>
                <a:buFontTx/>
                <a:buNone/>
                <a:defRPr/>
              </a:pPr>
              <a:r>
                <a:rPr lang="ar-EG" sz="1000" dirty="0">
                  <a:latin typeface="Arial" panose="020B0604020202020204" pitchFamily="34" charset="0"/>
                  <a:cs typeface="Arial" panose="020B0604020202020204" pitchFamily="34" charset="0"/>
                </a:rPr>
                <a:t>✓ حماية الأعمال التجارية والمقرضين في حالة تعرض المقترض للإصابة بالعجز الكلي الدائم الناجم عن مرض أو حادث.</a:t>
              </a:r>
              <a:endParaRPr lang="en-US" sz="1000" dirty="0">
                <a:latin typeface="Arial" panose="020B0604020202020204" pitchFamily="34" charset="0"/>
                <a:cs typeface="Arial" panose="020B0604020202020204" pitchFamily="34" charset="0"/>
              </a:endParaRPr>
            </a:p>
          </p:txBody>
        </p:sp>
        <p:pic>
          <p:nvPicPr>
            <p:cNvPr id="14" name="Content Placeholder 3">
              <a:extLst>
                <a:ext uri="{FF2B5EF4-FFF2-40B4-BE49-F238E27FC236}">
                  <a16:creationId xmlns:a16="http://schemas.microsoft.com/office/drawing/2014/main" id="{88B3589C-8D87-F62E-DC4F-1AB7ABE66746}"/>
                </a:ext>
              </a:extLst>
            </p:cNvPr>
            <p:cNvPicPr>
              <a:picLocks noChangeAspect="1"/>
            </p:cNvPicPr>
            <p:nvPr/>
          </p:nvPicPr>
          <p:blipFill rotWithShape="1">
            <a:blip r:embed="rId4"/>
            <a:srcRect t="13637" b="23369"/>
            <a:stretch/>
          </p:blipFill>
          <p:spPr>
            <a:xfrm>
              <a:off x="9776554" y="1642571"/>
              <a:ext cx="1188000" cy="811434"/>
            </a:xfrm>
            <a:prstGeom prst="rect">
              <a:avLst/>
            </a:prstGeom>
          </p:spPr>
        </p:pic>
        <p:sp>
          <p:nvSpPr>
            <p:cNvPr id="15" name="TextBox 14">
              <a:extLst>
                <a:ext uri="{FF2B5EF4-FFF2-40B4-BE49-F238E27FC236}">
                  <a16:creationId xmlns:a16="http://schemas.microsoft.com/office/drawing/2014/main" id="{928E7349-052E-4460-0F0B-C518A25E7025}"/>
                </a:ext>
              </a:extLst>
            </p:cNvPr>
            <p:cNvSpPr txBox="1"/>
            <p:nvPr/>
          </p:nvSpPr>
          <p:spPr>
            <a:xfrm>
              <a:off x="8746107" y="2899362"/>
              <a:ext cx="3248895" cy="2246769"/>
            </a:xfrm>
            <a:prstGeom prst="rect">
              <a:avLst/>
            </a:prstGeom>
            <a:noFill/>
          </p:spPr>
          <p:txBody>
            <a:bodyPr wrap="square">
              <a:spAutoFit/>
            </a:bodyPr>
            <a:lstStyle/>
            <a:p>
              <a:pPr marL="171450" indent="-171450" algn="r" rtl="1">
                <a:buFont typeface="Arial" panose="020B0604020202020204" pitchFamily="34" charset="0"/>
                <a:buChar char="•"/>
              </a:pPr>
              <a:r>
                <a:rPr lang="ar-EG" sz="1000" b="1" dirty="0">
                  <a:solidFill>
                    <a:srgbClr val="2425AA"/>
                  </a:solidFill>
                  <a:latin typeface="Arial" panose="020B0604020202020204" pitchFamily="34" charset="0"/>
                </a:rPr>
                <a:t>أوتو </a:t>
              </a:r>
              <a:r>
                <a:rPr lang="en-US" sz="1000" b="1" dirty="0">
                  <a:solidFill>
                    <a:srgbClr val="2425AA"/>
                  </a:solidFill>
                  <a:latin typeface="Arial" panose="020B0604020202020204" pitchFamily="34" charset="0"/>
                  <a:cs typeface="Arial" panose="020B0604020202020204" pitchFamily="34" charset="0"/>
                </a:rPr>
                <a:t>GO -</a:t>
              </a:r>
            </a:p>
            <a:p>
              <a:pPr algn="r" rtl="1"/>
              <a:r>
                <a:rPr lang="ar-EG" sz="1000" dirty="0">
                  <a:latin typeface="Arial" panose="020B0604020202020204" pitchFamily="34" charset="0"/>
                  <a:cs typeface="Arial" panose="020B0604020202020204" pitchFamily="34" charset="0"/>
                </a:rPr>
                <a:t>خطة تقدم لك المساعدة والدعم الأساسيين متى احتجت، مع مجموعة متنوعة من الخدمات لتضمن لك الحماية على الطريق كل يوم.</a:t>
              </a:r>
            </a:p>
            <a:p>
              <a:pPr algn="r" rtl="1"/>
              <a:endParaRPr lang="ar-EG" sz="1000" dirty="0">
                <a:latin typeface="Arial" panose="020B0604020202020204" pitchFamily="34" charset="0"/>
                <a:cs typeface="Arial" panose="020B0604020202020204" pitchFamily="34" charset="0"/>
              </a:endParaRPr>
            </a:p>
            <a:p>
              <a:pPr algn="r" rtl="1"/>
              <a:r>
                <a:rPr lang="ar-EG" sz="1000" dirty="0">
                  <a:latin typeface="Arial" panose="020B0604020202020204" pitchFamily="34" charset="0"/>
                  <a:cs typeface="Arial" panose="020B0604020202020204" pitchFamily="34" charset="0"/>
                </a:rPr>
                <a:t>المزايا الرئيسيه</a:t>
              </a:r>
              <a:r>
                <a:rPr lang="en-US" sz="1000" dirty="0">
                  <a:latin typeface="Arial" panose="020B0604020202020204" pitchFamily="34" charset="0"/>
                  <a:cs typeface="Arial" panose="020B0604020202020204" pitchFamily="34" charset="0"/>
                </a:rPr>
                <a:t>:</a:t>
              </a:r>
              <a:endParaRPr lang="ar-EG" sz="1000" dirty="0">
                <a:latin typeface="Arial" panose="020B0604020202020204" pitchFamily="34" charset="0"/>
                <a:cs typeface="Arial" panose="020B0604020202020204" pitchFamily="34" charset="0"/>
              </a:endParaRPr>
            </a:p>
            <a:p>
              <a:pPr algn="r" rtl="1"/>
              <a:endParaRPr lang="ar-EG" sz="1000" dirty="0">
                <a:latin typeface="Arial" panose="020B0604020202020204" pitchFamily="34" charset="0"/>
                <a:cs typeface="Arial" panose="020B0604020202020204" pitchFamily="34" charset="0"/>
              </a:endParaRPr>
            </a:p>
            <a:p>
              <a:pPr algn="r" rtl="1"/>
              <a:r>
                <a:rPr lang="ar-EG" sz="1000" dirty="0">
                  <a:latin typeface="Arial" panose="020B0604020202020204" pitchFamily="34" charset="0"/>
                  <a:cs typeface="Arial" panose="020B0604020202020204" pitchFamily="34" charset="0"/>
                </a:rPr>
                <a:t>✔ لا تحتاج لتقرير الشرطة إلا في حالة الخسارة الكلية أو مسؤولية الطرف الثالث أو السرقة</a:t>
              </a:r>
              <a:r>
                <a:rPr lang="en-US" sz="1000" dirty="0">
                  <a:latin typeface="Arial" panose="020B0604020202020204" pitchFamily="34" charset="0"/>
                  <a:cs typeface="Arial" panose="020B0604020202020204" pitchFamily="34" charset="0"/>
                </a:rPr>
                <a:t>.</a:t>
              </a:r>
              <a:endParaRPr lang="ar-EG" sz="1000" dirty="0">
                <a:latin typeface="Arial" panose="020B0604020202020204" pitchFamily="34" charset="0"/>
                <a:cs typeface="Arial" panose="020B0604020202020204" pitchFamily="34" charset="0"/>
              </a:endParaRPr>
            </a:p>
            <a:p>
              <a:pPr algn="r" rtl="1"/>
              <a:endParaRPr lang="ar-EG" sz="1000" dirty="0">
                <a:latin typeface="Arial" panose="020B0604020202020204" pitchFamily="34" charset="0"/>
                <a:cs typeface="Arial" panose="020B0604020202020204" pitchFamily="34" charset="0"/>
              </a:endParaRPr>
            </a:p>
            <a:p>
              <a:pPr algn="r" rtl="1"/>
              <a:r>
                <a:rPr lang="ar-EG" sz="1000" dirty="0">
                  <a:latin typeface="Arial" panose="020B0604020202020204" pitchFamily="34" charset="0"/>
                  <a:cs typeface="Arial" panose="020B0604020202020204" pitchFamily="34" charset="0"/>
                </a:rPr>
                <a:t>✔ 24/7 فريق خدمة عملاء مخصص لك</a:t>
              </a:r>
              <a:r>
                <a:rPr lang="en-US" sz="1000" dirty="0">
                  <a:latin typeface="Arial" panose="020B0604020202020204" pitchFamily="34" charset="0"/>
                  <a:cs typeface="Arial" panose="020B0604020202020204" pitchFamily="34" charset="0"/>
                </a:rPr>
                <a:t>.</a:t>
              </a:r>
              <a:endParaRPr lang="ar-EG" sz="1000" dirty="0">
                <a:latin typeface="Arial" panose="020B0604020202020204" pitchFamily="34" charset="0"/>
                <a:cs typeface="Arial" panose="020B0604020202020204" pitchFamily="34" charset="0"/>
              </a:endParaRPr>
            </a:p>
            <a:p>
              <a:pPr algn="r" rtl="1"/>
              <a:endParaRPr lang="ar-EG" sz="1000" dirty="0">
                <a:latin typeface="Arial" panose="020B0604020202020204" pitchFamily="34" charset="0"/>
                <a:cs typeface="Arial" panose="020B0604020202020204" pitchFamily="34" charset="0"/>
              </a:endParaRPr>
            </a:p>
            <a:p>
              <a:pPr algn="r" rtl="1"/>
              <a:r>
                <a:rPr lang="ar-EG" sz="1000" dirty="0">
                  <a:latin typeface="Arial" panose="020B0604020202020204" pitchFamily="34" charset="0"/>
                  <a:cs typeface="Arial" panose="020B0604020202020204" pitchFamily="34" charset="0"/>
                </a:rPr>
                <a:t>✔ خدمة المساعدة المجانية على الطريق</a:t>
              </a:r>
              <a:r>
                <a:rPr lang="en-US" sz="1000" dirty="0">
                  <a:latin typeface="Arial" panose="020B0604020202020204" pitchFamily="34" charset="0"/>
                  <a:cs typeface="Arial" panose="020B0604020202020204" pitchFamily="34" charset="0"/>
                </a:rPr>
                <a:t>.</a:t>
              </a:r>
              <a:endParaRPr lang="ar-EG" sz="1000" dirty="0">
                <a:latin typeface="Arial" panose="020B0604020202020204" pitchFamily="34" charset="0"/>
                <a:cs typeface="Arial" panose="020B0604020202020204" pitchFamily="34" charset="0"/>
              </a:endParaRPr>
            </a:p>
            <a:p>
              <a:pPr algn="r" rtl="1"/>
              <a:endParaRPr lang="ar-EG" sz="1000" dirty="0">
                <a:latin typeface="Arial" panose="020B0604020202020204" pitchFamily="34" charset="0"/>
                <a:cs typeface="Arial" panose="020B0604020202020204" pitchFamily="34" charset="0"/>
              </a:endParaRPr>
            </a:p>
            <a:p>
              <a:pPr algn="r" rtl="1"/>
              <a:r>
                <a:rPr lang="ar-EG" sz="1000" dirty="0">
                  <a:latin typeface="Arial" panose="020B0604020202020204" pitchFamily="34" charset="0"/>
                  <a:cs typeface="Arial" panose="020B0604020202020204" pitchFamily="34" charset="0"/>
                </a:rPr>
                <a:t>✔ السرعة في تسوية المطالبات إلكترونياً</a:t>
              </a:r>
              <a:r>
                <a:rPr lang="en-US" sz="1000" dirty="0">
                  <a:latin typeface="Arial" panose="020B0604020202020204" pitchFamily="34" charset="0"/>
                  <a:cs typeface="Arial" panose="020B0604020202020204" pitchFamily="34" charset="0"/>
                </a:rPr>
                <a:t>.</a:t>
              </a:r>
              <a:endParaRPr lang="ar-EG" sz="1000"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C8B83ADF-1729-D100-A612-094639393B69}"/>
                </a:ext>
              </a:extLst>
            </p:cNvPr>
            <p:cNvSpPr txBox="1"/>
            <p:nvPr/>
          </p:nvSpPr>
          <p:spPr>
            <a:xfrm>
              <a:off x="5627999" y="2393198"/>
              <a:ext cx="936000" cy="276999"/>
            </a:xfrm>
            <a:prstGeom prst="rect">
              <a:avLst/>
            </a:prstGeom>
            <a:noFill/>
          </p:spPr>
          <p:txBody>
            <a:bodyPr wrap="square" rtlCol="0">
              <a:spAutoFit/>
            </a:bodyPr>
            <a:lstStyle/>
            <a:p>
              <a:pPr algn="ctr"/>
              <a:r>
                <a:rPr lang="ar-EG" sz="1200" b="1" i="0" cap="all" dirty="0">
                  <a:solidFill>
                    <a:srgbClr val="00008F"/>
                  </a:solidFill>
                  <a:effectLst/>
                  <a:latin typeface="SourceSansPro Regular"/>
                </a:rPr>
                <a:t>حماية</a:t>
              </a:r>
              <a:endParaRPr lang="en-US" sz="1200" dirty="0">
                <a:solidFill>
                  <a:srgbClr val="2425AA"/>
                </a:solidFill>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CB4E379B-75C4-7141-4382-BAFAA0340EF2}"/>
                </a:ext>
              </a:extLst>
            </p:cNvPr>
            <p:cNvSpPr txBox="1"/>
            <p:nvPr/>
          </p:nvSpPr>
          <p:spPr>
            <a:xfrm>
              <a:off x="9888259" y="2393197"/>
              <a:ext cx="936000" cy="276999"/>
            </a:xfrm>
            <a:prstGeom prst="rect">
              <a:avLst/>
            </a:prstGeom>
            <a:noFill/>
          </p:spPr>
          <p:txBody>
            <a:bodyPr wrap="square" rtlCol="0">
              <a:spAutoFit/>
            </a:bodyPr>
            <a:lstStyle/>
            <a:p>
              <a:pPr algn="ctr"/>
              <a:r>
                <a:rPr lang="ar-EG" sz="1200" b="1" i="0" cap="all" dirty="0">
                  <a:solidFill>
                    <a:srgbClr val="00008F"/>
                  </a:solidFill>
                  <a:effectLst/>
                  <a:latin typeface="SourceSansPro Regular"/>
                </a:rPr>
                <a:t>تأمين السيارات</a:t>
              </a:r>
              <a:endParaRPr lang="en-US" sz="1200" dirty="0">
                <a:solidFill>
                  <a:srgbClr val="2425AA"/>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373941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F65FD92A-03FA-49CD-8258-8F052D5FC32C}"/>
              </a:ext>
            </a:extLst>
          </p:cNvPr>
          <p:cNvSpPr>
            <a:spLocks noGrp="1"/>
          </p:cNvSpPr>
          <p:nvPr>
            <p:ph idx="1"/>
          </p:nvPr>
        </p:nvSpPr>
        <p:spPr>
          <a:xfrm>
            <a:off x="166498" y="2708759"/>
            <a:ext cx="2816402" cy="1197430"/>
          </a:xfrm>
        </p:spPr>
        <p:txBody>
          <a:bodyPr>
            <a:normAutofit/>
          </a:bodyPr>
          <a:lstStyle/>
          <a:p>
            <a:pPr marL="285750" indent="-285750" algn="r" rtl="1" fontAlgn="base"/>
            <a:r>
              <a:rPr lang="ar-EG" sz="1000" b="1" dirty="0">
                <a:solidFill>
                  <a:srgbClr val="2425AA"/>
                </a:solidFill>
                <a:latin typeface="Arial" panose="020B0604020202020204" pitchFamily="34" charset="0"/>
                <a:cs typeface="Arial" panose="020B0604020202020204" pitchFamily="34" charset="0"/>
              </a:rPr>
              <a:t>رعاية طبية محلية للشركات</a:t>
            </a:r>
          </a:p>
          <a:p>
            <a:pPr marL="0" indent="0" algn="r" fontAlgn="base">
              <a:buNone/>
            </a:pPr>
            <a:r>
              <a:rPr lang="ar-EG" sz="1000" dirty="0">
                <a:latin typeface="Arial" panose="020B0604020202020204" pitchFamily="34" charset="0"/>
                <a:cs typeface="Arial" panose="020B0604020202020204" pitchFamily="34" charset="0"/>
              </a:rPr>
              <a:t>خطة تتيح للشركات الكبيرة -التي يبلغ عدد موظفيها 51 أو أكثر- جميع خدمات الرعاية الطبية التي يستحقها الموظفين بجودة فائقة، من خلال شبكة مقدمي الخدمة في مصر، ويمكن تصميم الخطة لتناسب احتياجاتهم؛ لتسمح لهم بالتركيز على المشاركة في نجاح العمل.</a:t>
            </a:r>
          </a:p>
          <a:p>
            <a:pPr marL="0" indent="0" algn="just" fontAlgn="base">
              <a:buNone/>
            </a:pPr>
            <a:endParaRPr lang="ar-EG" sz="1000" dirty="0">
              <a:latin typeface="Arial" panose="020B0604020202020204" pitchFamily="34" charset="0"/>
              <a:cs typeface="Arial" panose="020B0604020202020204" pitchFamily="34" charset="0"/>
            </a:endParaRPr>
          </a:p>
          <a:p>
            <a:endParaRPr lang="en-US" sz="1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FA75CCB-0217-AC65-C0E3-48E354AFE79F}"/>
              </a:ext>
            </a:extLst>
          </p:cNvPr>
          <p:cNvSpPr txBox="1"/>
          <p:nvPr/>
        </p:nvSpPr>
        <p:spPr>
          <a:xfrm>
            <a:off x="166498" y="4133626"/>
            <a:ext cx="2816402" cy="1051570"/>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الرعاية الطبية العالمية للشركات</a:t>
            </a:r>
          </a:p>
          <a:p>
            <a:pPr algn="r" rtl="1" fontAlgn="base">
              <a:lnSpc>
                <a:spcPct val="90000"/>
              </a:lnSpc>
              <a:spcBef>
                <a:spcPts val="1000"/>
              </a:spcBef>
            </a:pPr>
            <a:r>
              <a:rPr lang="ar-EG" sz="1000" dirty="0">
                <a:latin typeface="Arial" panose="020B0604020202020204" pitchFamily="34" charset="0"/>
                <a:cs typeface="Arial" panose="020B0604020202020204" pitchFamily="34" charset="0"/>
              </a:rPr>
              <a:t>خطة توفر لموظفيك راحة البال والاطمئنان بأن جميع خدمات الرعاية الطبية التي يستحقونها، ستكون متوفرة لهم بجودة فائقة خلال سفرهم في جميع أنحاء العالم. مجموعة من أربع برامج للشركات الكبيرة التي يبلغ عدد موظفيها 51 أو أكثر لتلبية الاحتياجات المتنوعة لموظفيك.</a:t>
            </a:r>
          </a:p>
        </p:txBody>
      </p:sp>
      <p:sp>
        <p:nvSpPr>
          <p:cNvPr id="6" name="Title 1">
            <a:extLst>
              <a:ext uri="{FF2B5EF4-FFF2-40B4-BE49-F238E27FC236}">
                <a16:creationId xmlns:a16="http://schemas.microsoft.com/office/drawing/2014/main" id="{132C2464-3EA0-F873-EFB9-6F232EDF5975}"/>
              </a:ext>
            </a:extLst>
          </p:cNvPr>
          <p:cNvSpPr txBox="1">
            <a:spLocks/>
          </p:cNvSpPr>
          <p:nvPr/>
        </p:nvSpPr>
        <p:spPr>
          <a:xfrm>
            <a:off x="855585" y="338485"/>
            <a:ext cx="10480829" cy="62917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ar-EG" sz="2800" b="1" dirty="0">
                <a:solidFill>
                  <a:srgbClr val="2425AA"/>
                </a:solidFill>
                <a:latin typeface="SourceSansPro Regular"/>
              </a:rPr>
              <a:t>جميع احتياجاتك التأمينية من أكسا</a:t>
            </a:r>
            <a:endParaRPr lang="en-US" sz="2800" dirty="0"/>
          </a:p>
        </p:txBody>
      </p:sp>
      <p:sp>
        <p:nvSpPr>
          <p:cNvPr id="7" name="Content Placeholder 2">
            <a:extLst>
              <a:ext uri="{FF2B5EF4-FFF2-40B4-BE49-F238E27FC236}">
                <a16:creationId xmlns:a16="http://schemas.microsoft.com/office/drawing/2014/main" id="{CF0D19F5-CA6D-58DE-7EBD-1B6CA9385104}"/>
              </a:ext>
            </a:extLst>
          </p:cNvPr>
          <p:cNvSpPr txBox="1">
            <a:spLocks/>
          </p:cNvSpPr>
          <p:nvPr/>
        </p:nvSpPr>
        <p:spPr>
          <a:xfrm>
            <a:off x="5116497" y="972104"/>
            <a:ext cx="1959006" cy="5060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ar-EG" sz="2000" b="1" dirty="0">
                <a:solidFill>
                  <a:srgbClr val="2425AA"/>
                </a:solidFill>
                <a:latin typeface="SourceSansPro Regular"/>
              </a:rPr>
              <a:t>شركات</a:t>
            </a:r>
            <a:endParaRPr lang="en-US" sz="2000" b="1" dirty="0">
              <a:solidFill>
                <a:srgbClr val="2425AA"/>
              </a:solidFill>
              <a:latin typeface="SourceSansPro Regular"/>
            </a:endParaRPr>
          </a:p>
        </p:txBody>
      </p:sp>
      <p:pic>
        <p:nvPicPr>
          <p:cNvPr id="8" name="Picture 7">
            <a:extLst>
              <a:ext uri="{FF2B5EF4-FFF2-40B4-BE49-F238E27FC236}">
                <a16:creationId xmlns:a16="http://schemas.microsoft.com/office/drawing/2014/main" id="{FF78D53B-15BF-86EA-84C5-EBCCCE537886}"/>
              </a:ext>
            </a:extLst>
          </p:cNvPr>
          <p:cNvPicPr>
            <a:picLocks noChangeAspect="1"/>
          </p:cNvPicPr>
          <p:nvPr/>
        </p:nvPicPr>
        <p:blipFill>
          <a:blip r:embed="rId2"/>
          <a:stretch>
            <a:fillRect/>
          </a:stretch>
        </p:blipFill>
        <p:spPr>
          <a:xfrm>
            <a:off x="1238069" y="1176028"/>
            <a:ext cx="936000" cy="954000"/>
          </a:xfrm>
          <a:prstGeom prst="rect">
            <a:avLst/>
          </a:prstGeom>
        </p:spPr>
      </p:pic>
      <p:sp>
        <p:nvSpPr>
          <p:cNvPr id="9" name="TextBox 8">
            <a:extLst>
              <a:ext uri="{FF2B5EF4-FFF2-40B4-BE49-F238E27FC236}">
                <a16:creationId xmlns:a16="http://schemas.microsoft.com/office/drawing/2014/main" id="{264D442C-4DE8-70A3-9AEE-7D40309416FE}"/>
              </a:ext>
            </a:extLst>
          </p:cNvPr>
          <p:cNvSpPr txBox="1"/>
          <p:nvPr/>
        </p:nvSpPr>
        <p:spPr>
          <a:xfrm>
            <a:off x="1201056" y="2113937"/>
            <a:ext cx="936000" cy="461665"/>
          </a:xfrm>
          <a:prstGeom prst="rect">
            <a:avLst/>
          </a:prstGeom>
          <a:noFill/>
        </p:spPr>
        <p:txBody>
          <a:bodyPr wrap="square" rtlCol="0">
            <a:spAutoFit/>
          </a:bodyPr>
          <a:lstStyle/>
          <a:p>
            <a:pPr algn="ctr"/>
            <a:r>
              <a:rPr lang="ar-EG" sz="1200" b="1" i="0" cap="all" dirty="0">
                <a:solidFill>
                  <a:srgbClr val="00008F"/>
                </a:solidFill>
                <a:effectLst/>
                <a:latin typeface="SourceSansPro Regular"/>
              </a:rPr>
              <a:t>التأمين الطبي</a:t>
            </a:r>
            <a:endParaRPr lang="en-US" sz="1200" dirty="0">
              <a:solidFill>
                <a:srgbClr val="2425AA"/>
              </a:solidFill>
              <a:latin typeface="Arial" panose="020B0604020202020204" pitchFamily="34" charset="0"/>
              <a:cs typeface="Arial" panose="020B0604020202020204" pitchFamily="34" charset="0"/>
            </a:endParaRPr>
          </a:p>
          <a:p>
            <a:pPr algn="ctr"/>
            <a:endParaRPr lang="en-US" sz="1200" dirty="0">
              <a:solidFill>
                <a:srgbClr val="2425AA"/>
              </a:solidFill>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216330A3-292B-07BF-D3CD-427087F41229}"/>
              </a:ext>
            </a:extLst>
          </p:cNvPr>
          <p:cNvGrpSpPr/>
          <p:nvPr/>
        </p:nvGrpSpPr>
        <p:grpSpPr>
          <a:xfrm>
            <a:off x="7257481" y="1225353"/>
            <a:ext cx="951058" cy="961407"/>
            <a:chOff x="7257481" y="1296377"/>
            <a:chExt cx="951058" cy="961407"/>
          </a:xfrm>
        </p:grpSpPr>
        <p:pic>
          <p:nvPicPr>
            <p:cNvPr id="11" name="Picture 2">
              <a:extLst>
                <a:ext uri="{FF2B5EF4-FFF2-40B4-BE49-F238E27FC236}">
                  <a16:creationId xmlns:a16="http://schemas.microsoft.com/office/drawing/2014/main" id="{F48A134B-0C3E-0A4A-C469-26596D0D06CB}"/>
                </a:ext>
              </a:extLst>
            </p:cNvPr>
            <p:cNvPicPr>
              <a:picLocks noChangeAspect="1" noChangeArrowheads="1"/>
            </p:cNvPicPr>
            <p:nvPr/>
          </p:nvPicPr>
          <p:blipFill>
            <a:blip r:embed="rId3">
              <a:duotone>
                <a:srgbClr val="ED7D31">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7257481" y="1296377"/>
              <a:ext cx="951058" cy="93101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101336F8-E31D-BEF9-ED59-43768E02D008}"/>
                </a:ext>
              </a:extLst>
            </p:cNvPr>
            <p:cNvSpPr txBox="1"/>
            <p:nvPr/>
          </p:nvSpPr>
          <p:spPr>
            <a:xfrm>
              <a:off x="7272539" y="1980785"/>
              <a:ext cx="936000" cy="276999"/>
            </a:xfrm>
            <a:prstGeom prst="rect">
              <a:avLst/>
            </a:prstGeom>
            <a:noFill/>
          </p:spPr>
          <p:txBody>
            <a:bodyPr wrap="square" rtlCol="0">
              <a:spAutoFit/>
            </a:bodyPr>
            <a:lstStyle/>
            <a:p>
              <a:pPr algn="ctr"/>
              <a:r>
                <a:rPr lang="ar-EG" sz="1200" b="1" i="0" cap="all" dirty="0">
                  <a:solidFill>
                    <a:srgbClr val="00008F"/>
                  </a:solidFill>
                  <a:effectLst/>
                  <a:latin typeface="SourceSansPro Regular"/>
                </a:rPr>
                <a:t>الحياة</a:t>
              </a:r>
              <a:endParaRPr lang="en-US" sz="1200" dirty="0">
                <a:solidFill>
                  <a:srgbClr val="2425AA"/>
                </a:solidFill>
                <a:latin typeface="Arial" panose="020B0604020202020204" pitchFamily="34" charset="0"/>
                <a:cs typeface="Arial" panose="020B0604020202020204" pitchFamily="34" charset="0"/>
              </a:endParaRPr>
            </a:p>
          </p:txBody>
        </p:sp>
      </p:grpSp>
      <p:grpSp>
        <p:nvGrpSpPr>
          <p:cNvPr id="13" name="Group 12">
            <a:extLst>
              <a:ext uri="{FF2B5EF4-FFF2-40B4-BE49-F238E27FC236}">
                <a16:creationId xmlns:a16="http://schemas.microsoft.com/office/drawing/2014/main" id="{6F8FB78A-E4DA-4EE7-CEAC-ED37A693F397}"/>
              </a:ext>
            </a:extLst>
          </p:cNvPr>
          <p:cNvGrpSpPr/>
          <p:nvPr/>
        </p:nvGrpSpPr>
        <p:grpSpPr>
          <a:xfrm>
            <a:off x="3639842" y="2243572"/>
            <a:ext cx="8208104" cy="4561199"/>
            <a:chOff x="3639842" y="2243572"/>
            <a:chExt cx="8208104" cy="4459069"/>
          </a:xfrm>
        </p:grpSpPr>
        <p:sp>
          <p:nvSpPr>
            <p:cNvPr id="14" name="TextBox 13">
              <a:extLst>
                <a:ext uri="{FF2B5EF4-FFF2-40B4-BE49-F238E27FC236}">
                  <a16:creationId xmlns:a16="http://schemas.microsoft.com/office/drawing/2014/main" id="{5A54383D-F769-C0BD-71EC-CB3EFC7F488C}"/>
                </a:ext>
              </a:extLst>
            </p:cNvPr>
            <p:cNvSpPr txBox="1"/>
            <p:nvPr/>
          </p:nvSpPr>
          <p:spPr>
            <a:xfrm>
              <a:off x="3764688" y="2352262"/>
              <a:ext cx="2591721" cy="2756845"/>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مزايا التقاعد للعاملين</a:t>
              </a:r>
              <a:endParaRPr lang="en-US" sz="1000" b="1" dirty="0">
                <a:solidFill>
                  <a:srgbClr val="2425AA"/>
                </a:solidFill>
                <a:latin typeface="Arial" panose="020B0604020202020204" pitchFamily="34" charset="0"/>
                <a:cs typeface="Arial" panose="020B0604020202020204" pitchFamily="34" charset="0"/>
              </a:endParaRPr>
            </a:p>
            <a:p>
              <a:pPr marL="0" indent="0" algn="r" fontAlgn="base">
                <a:lnSpc>
                  <a:spcPct val="110000"/>
                </a:lnSpc>
                <a:buNone/>
              </a:pPr>
              <a:r>
                <a:rPr lang="ar-EG" sz="1000" dirty="0">
                  <a:latin typeface="Arial" panose="020B0604020202020204" pitchFamily="34" charset="0"/>
                  <a:cs typeface="Arial" panose="020B0604020202020204" pitchFamily="34" charset="0"/>
                </a:rPr>
                <a:t>خطة توفر لك الحلول التي تحتاج إليها لحماية، تأمين والاحتفاظ بموظفيك من خلال تزويدهم بخطة استثمار فريدة وحديثة ومرنة في حالة التقاعد أو الاستقالة.</a:t>
              </a:r>
            </a:p>
            <a:p>
              <a:pPr marL="0" indent="0" algn="r" fontAlgn="base">
                <a:lnSpc>
                  <a:spcPct val="110000"/>
                </a:lnSpc>
                <a:buNone/>
              </a:pPr>
              <a:endParaRPr lang="ar-EG" sz="1000" dirty="0">
                <a:latin typeface="Arial" panose="020B0604020202020204" pitchFamily="34" charset="0"/>
                <a:cs typeface="Arial" panose="020B0604020202020204" pitchFamily="34" charset="0"/>
              </a:endParaRPr>
            </a:p>
            <a:p>
              <a:pPr marL="0" indent="0" algn="r" fontAlgn="base">
                <a:lnSpc>
                  <a:spcPct val="110000"/>
                </a:lnSpc>
                <a:buNone/>
              </a:pPr>
              <a:r>
                <a:rPr lang="ar-EG" sz="1000" dirty="0">
                  <a:latin typeface="Arial" panose="020B0604020202020204" pitchFamily="34" charset="0"/>
                  <a:cs typeface="Arial" panose="020B0604020202020204" pitchFamily="34" charset="0"/>
                </a:rPr>
                <a:t>المزايا الرئيسيه:</a:t>
              </a:r>
            </a:p>
            <a:p>
              <a:pPr marL="0" indent="0" algn="r" fontAlgn="base">
                <a:lnSpc>
                  <a:spcPct val="110000"/>
                </a:lnSpc>
                <a:buNone/>
              </a:pPr>
              <a:endParaRPr lang="ar-EG" sz="1000" dirty="0">
                <a:latin typeface="Arial" panose="020B0604020202020204" pitchFamily="34" charset="0"/>
                <a:cs typeface="Arial" panose="020B0604020202020204" pitchFamily="34" charset="0"/>
              </a:endParaRPr>
            </a:p>
            <a:p>
              <a:pPr marL="0" indent="0" algn="r" fontAlgn="base">
                <a:lnSpc>
                  <a:spcPct val="110000"/>
                </a:lnSpc>
                <a:buNone/>
              </a:pPr>
              <a:r>
                <a:rPr lang="ar-EG" sz="1000" dirty="0">
                  <a:latin typeface="Arial" panose="020B0604020202020204" pitchFamily="34" charset="0"/>
                  <a:cs typeface="Arial" panose="020B0604020202020204" pitchFamily="34" charset="0"/>
                </a:rPr>
                <a:t>✓ تراكم رأس المال لدفع مبلغ مستثمر في حالة تقاعد الموظف أو استقالته</a:t>
              </a:r>
            </a:p>
            <a:p>
              <a:pPr marL="0" indent="0" algn="r" fontAlgn="base">
                <a:lnSpc>
                  <a:spcPct val="110000"/>
                </a:lnSpc>
                <a:buNone/>
              </a:pPr>
              <a:r>
                <a:rPr lang="ar-EG" sz="1000" dirty="0">
                  <a:latin typeface="Arial" panose="020B0604020202020204" pitchFamily="34" charset="0"/>
                  <a:cs typeface="Arial" panose="020B0604020202020204" pitchFamily="34" charset="0"/>
                </a:rPr>
                <a:t>✓ الحفاظ على رأس المال المستثمر لتوفير عائد كافي لحماية موظفيك من آثار التضخم</a:t>
              </a:r>
            </a:p>
            <a:p>
              <a:pPr marL="0" indent="0" algn="r" fontAlgn="base">
                <a:lnSpc>
                  <a:spcPct val="110000"/>
                </a:lnSpc>
                <a:buNone/>
              </a:pPr>
              <a:r>
                <a:rPr lang="ar-EG" sz="1000" dirty="0">
                  <a:latin typeface="Arial" panose="020B0604020202020204" pitchFamily="34" charset="0"/>
                  <a:cs typeface="Arial" panose="020B0604020202020204" pitchFamily="34" charset="0"/>
                </a:rPr>
                <a:t>✓ خدمة ممتازة لإدارة الاستثمارات الخاصة بشركتك</a:t>
              </a:r>
            </a:p>
            <a:p>
              <a:pPr marL="0" indent="0" algn="r" fontAlgn="base">
                <a:lnSpc>
                  <a:spcPct val="110000"/>
                </a:lnSpc>
                <a:buNone/>
              </a:pPr>
              <a:r>
                <a:rPr lang="ar-EG" sz="1000" dirty="0">
                  <a:latin typeface="Arial" panose="020B0604020202020204" pitchFamily="34" charset="0"/>
                  <a:cs typeface="Arial" panose="020B0604020202020204" pitchFamily="34" charset="0"/>
                </a:rPr>
                <a:t>✓ إعفاء ضريبي لك كصاحب عمل</a:t>
              </a:r>
            </a:p>
            <a:p>
              <a:pPr marL="0" indent="0" algn="r" fontAlgn="base">
                <a:lnSpc>
                  <a:spcPct val="110000"/>
                </a:lnSpc>
                <a:buNone/>
              </a:pPr>
              <a:r>
                <a:rPr lang="ar-EG" sz="1000" dirty="0">
                  <a:latin typeface="Arial" panose="020B0604020202020204" pitchFamily="34" charset="0"/>
                  <a:cs typeface="Arial" panose="020B0604020202020204" pitchFamily="34" charset="0"/>
                </a:rPr>
                <a:t>✓ إمكانية تقسيم المساهمة بينك وبين الموظف</a:t>
              </a:r>
            </a:p>
            <a:p>
              <a:pPr marL="0" indent="0" algn="r" fontAlgn="base">
                <a:lnSpc>
                  <a:spcPct val="110000"/>
                </a:lnSpc>
                <a:buNone/>
              </a:pPr>
              <a:r>
                <a:rPr lang="ar-EG" sz="1000" dirty="0">
                  <a:latin typeface="Arial" panose="020B0604020202020204" pitchFamily="34" charset="0"/>
                  <a:cs typeface="Arial" panose="020B0604020202020204" pitchFamily="34" charset="0"/>
                </a:rPr>
                <a:t>✓ المرونة لزيادة مبلغ قسط واحد في أي وقت</a:t>
              </a:r>
            </a:p>
            <a:p>
              <a:pPr marL="0" indent="0" algn="r" fontAlgn="base">
                <a:lnSpc>
                  <a:spcPct val="110000"/>
                </a:lnSpc>
                <a:buNone/>
              </a:pPr>
              <a:r>
                <a:rPr lang="ar-EG" sz="1000" dirty="0">
                  <a:latin typeface="Arial" panose="020B0604020202020204" pitchFamily="34" charset="0"/>
                  <a:cs typeface="Arial" panose="020B0604020202020204" pitchFamily="34" charset="0"/>
                </a:rPr>
                <a:t>✓ المرونة لزيادة مبلغ قسط واحد في أي وقت</a:t>
              </a:r>
              <a:endParaRPr lang="en-US" sz="1000"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AEE1BA93-5128-FC14-7C37-191043EF19EF}"/>
                </a:ext>
              </a:extLst>
            </p:cNvPr>
            <p:cNvSpPr txBox="1"/>
            <p:nvPr/>
          </p:nvSpPr>
          <p:spPr>
            <a:xfrm>
              <a:off x="6495311" y="2344770"/>
              <a:ext cx="2592000" cy="4061950"/>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التأمين الجماعي على الحياة</a:t>
              </a:r>
              <a:endParaRPr lang="en-US" sz="100" b="1" dirty="0">
                <a:solidFill>
                  <a:srgbClr val="2425AA"/>
                </a:solidFill>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خطة مصممة لتوفير أفضل الحلول لأصحاب العمل، كي تستطيع حماية موظفيك وعائلاتهم في الحالات المؤسفة؛ ودعمهم لتخطي تلك الفترة الصعبة وما يصاحبها من أعباء مادية.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المزايا الرئيسية: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التغطية حتى عمر 65 تشمل جميع المزايا، و70 عامًا لتغطية الـتأمين على الحياة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الأمراض الخطيرة، حيث سيحصل المؤمن عليه على دفعة مالية مقدمة في حالة وجود أمراض معينة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مرونة في اختيارات الدفع وعدد المطالبات المقدمة سنوياً</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مزايا إضافية: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العجز الكلي الدائم نتيجة لإصابة أو حادث أو مرض، حيث يتم دفع المبلغ المؤمن المتفق عليه للموظف الذي مازال في الخدمة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العجز الجزئي الدائم نتيجة حادث أو مرض، حيث يتم دفع المبلغ المؤمن المتفق عليه للموظف الذي مازال في الخدمة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✓التأمين ضد الوفاة بحادث حيث يتم دفع ضعف مبلغ التأمين في حالة الوفاة الناجمة عن حادث للموظف في الخدمة</a:t>
              </a:r>
              <a:endParaRPr lang="en-US" sz="1000"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91BF8A84-C892-EDCE-D874-26E3B0F26C43}"/>
                </a:ext>
              </a:extLst>
            </p:cNvPr>
            <p:cNvSpPr txBox="1"/>
            <p:nvPr/>
          </p:nvSpPr>
          <p:spPr>
            <a:xfrm>
              <a:off x="9226213" y="2344770"/>
              <a:ext cx="2592000" cy="4177289"/>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التأمين على الحياة (ائتمان)</a:t>
              </a:r>
              <a:endParaRPr lang="en-US" sz="100" b="1" dirty="0">
                <a:solidFill>
                  <a:srgbClr val="2425AA"/>
                </a:solidFill>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خطة مصممة لمؤسسات الإقراض للحد من المخاطر التي تتعرض لها من خلال تأمين حياة العملاء المسجلين في جميع أنواع القروض.</a:t>
              </a:r>
            </a:p>
            <a:p>
              <a:pPr algn="r" fontAlgn="base">
                <a:lnSpc>
                  <a:spcPct val="90000"/>
                </a:lnSpc>
                <a:spcBef>
                  <a:spcPts val="1000"/>
                </a:spcBef>
              </a:pPr>
              <a:endParaRPr lang="ar-EG" sz="1000" dirty="0">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المزايا الرئيسية:</a:t>
              </a:r>
            </a:p>
            <a:p>
              <a:pPr algn="r" fontAlgn="base">
                <a:lnSpc>
                  <a:spcPct val="90000"/>
                </a:lnSpc>
                <a:spcBef>
                  <a:spcPts val="1000"/>
                </a:spcBef>
              </a:pPr>
              <a:endParaRPr lang="ar-EG" sz="1000" dirty="0">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 التغطية حتى عمر 65 تشمل جميع المزايا، و70 عامًا لتغطية الـتأمين على الحياة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الأمراض الحرجة التي قد تصيب العميل المؤمن عليه؛ جراحة الشريان التاجي، النوبة القلبية، السرطان، الفشل الكلوي، زرع الأعضاء الرئيسية والحوادث الدماغية (السكتة الدماغية)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في حالة العجز الكلي أو الجزئي الدائم لعميلك، يتم دفع مبلغ التأمين المتفق عليه ليوفي جميع التزاماته المادية تجاه شركتك</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متطلبات اكتتاب مرنة لتناسب احتياجاتك</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مرونة في اختيارات الدفع وعدد المطالبات المقدمة سنوياً</a:t>
              </a:r>
            </a:p>
            <a:p>
              <a:pPr algn="r" fontAlgn="base">
                <a:lnSpc>
                  <a:spcPct val="90000"/>
                </a:lnSpc>
                <a:spcBef>
                  <a:spcPts val="1000"/>
                </a:spcBef>
              </a:pPr>
              <a:endParaRPr lang="ar-EG" sz="1000" dirty="0">
                <a:latin typeface="Arial" panose="020B0604020202020204" pitchFamily="34" charset="0"/>
                <a:cs typeface="Arial" panose="020B0604020202020204" pitchFamily="34" charset="0"/>
              </a:endParaRPr>
            </a:p>
            <a:p>
              <a:pPr fontAlgn="base">
                <a:lnSpc>
                  <a:spcPct val="90000"/>
                </a:lnSpc>
                <a:spcBef>
                  <a:spcPts val="1000"/>
                </a:spcBef>
              </a:pPr>
              <a:r>
                <a:rPr lang="ar-EG" sz="1000" dirty="0">
                  <a:latin typeface="Arial" panose="020B0604020202020204" pitchFamily="34" charset="0"/>
                  <a:cs typeface="Arial" panose="020B0604020202020204" pitchFamily="34" charset="0"/>
                </a:rPr>
                <a:t> </a:t>
              </a:r>
              <a:endParaRPr lang="en-US" sz="1000"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6AD17912-5E7E-8E48-7E4B-896E27EECD7F}"/>
                </a:ext>
              </a:extLst>
            </p:cNvPr>
            <p:cNvSpPr/>
            <p:nvPr/>
          </p:nvSpPr>
          <p:spPr>
            <a:xfrm>
              <a:off x="3639842" y="2243572"/>
              <a:ext cx="8208104" cy="4459069"/>
            </a:xfrm>
            <a:prstGeom prst="rect">
              <a:avLst/>
            </a:prstGeom>
            <a:noFill/>
            <a:ln>
              <a:solidFill>
                <a:srgbClr val="2425A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796408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9B2433B-19B1-20E8-87B1-798CB4E24440}"/>
              </a:ext>
            </a:extLst>
          </p:cNvPr>
          <p:cNvSpPr>
            <a:spLocks noGrp="1"/>
          </p:cNvSpPr>
          <p:nvPr>
            <p:ph idx="1"/>
          </p:nvPr>
        </p:nvSpPr>
        <p:spPr>
          <a:xfrm>
            <a:off x="136865" y="2330069"/>
            <a:ext cx="3671655" cy="4933132"/>
          </a:xfrm>
        </p:spPr>
        <p:txBody>
          <a:bodyPr>
            <a:noAutofit/>
          </a:bodyPr>
          <a:lstStyle/>
          <a:p>
            <a:pPr marL="285750" indent="-285750" algn="r" rtl="1" fontAlgn="base">
              <a:lnSpc>
                <a:spcPct val="110000"/>
              </a:lnSpc>
            </a:pPr>
            <a:r>
              <a:rPr lang="ar-EG" sz="1000" b="1" dirty="0">
                <a:solidFill>
                  <a:srgbClr val="2425AA"/>
                </a:solidFill>
                <a:latin typeface="Arial" panose="020B0604020202020204" pitchFamily="34" charset="0"/>
                <a:cs typeface="Arial" panose="020B0604020202020204" pitchFamily="34" charset="0"/>
              </a:rPr>
              <a:t>الممتلكات</a:t>
            </a:r>
            <a:endParaRPr lang="en-US" sz="1000" b="1" dirty="0">
              <a:solidFill>
                <a:srgbClr val="2425AA"/>
              </a:solidFill>
              <a:latin typeface="Arial" panose="020B0604020202020204" pitchFamily="34" charset="0"/>
              <a:cs typeface="Arial" panose="020B0604020202020204" pitchFamily="34" charset="0"/>
            </a:endParaRPr>
          </a:p>
          <a:p>
            <a:pPr marL="0" indent="0" algn="r" rtl="1" fontAlgn="base">
              <a:lnSpc>
                <a:spcPct val="110000"/>
              </a:lnSpc>
              <a:buNone/>
            </a:pPr>
            <a:r>
              <a:rPr lang="ar-EG" sz="1000" dirty="0">
                <a:latin typeface="Arial" panose="020B0604020202020204" pitchFamily="34" charset="0"/>
                <a:cs typeface="Arial" panose="020B0604020202020204" pitchFamily="34" charset="0"/>
              </a:rPr>
              <a:t>خطة مصممة للتغطية ضد أضرار الممتلكات، مما يتيح لك التركيز على الأشغال وعملك اليومي. حيث تقدم تغطيات التأمين على الممتلكات نطاقاً واسعاً من الحماية، يشمل المباني، بالإضافة إلى حماية الآلات، والمخزون، والأثاث، وغيرها، وكذلك التغطية الخاصة بخسارة الأرباح المحتملة نتيجة تلف الممتلكات.</a:t>
            </a:r>
          </a:p>
          <a:p>
            <a:pPr marL="0" indent="0" algn="r" rtl="1" fontAlgn="base">
              <a:lnSpc>
                <a:spcPct val="110000"/>
              </a:lnSpc>
              <a:buNone/>
            </a:pPr>
            <a:endParaRPr lang="ar-EG" sz="1000" dirty="0">
              <a:latin typeface="Arial" panose="020B0604020202020204" pitchFamily="34" charset="0"/>
              <a:cs typeface="Arial" panose="020B0604020202020204" pitchFamily="34" charset="0"/>
            </a:endParaRPr>
          </a:p>
          <a:p>
            <a:pPr marL="0" indent="0" algn="r" rtl="1" fontAlgn="base">
              <a:lnSpc>
                <a:spcPct val="110000"/>
              </a:lnSpc>
              <a:buNone/>
            </a:pPr>
            <a:r>
              <a:rPr lang="ar-EG" sz="1000" dirty="0">
                <a:latin typeface="Arial" panose="020B0604020202020204" pitchFamily="34" charset="0"/>
                <a:cs typeface="Arial" panose="020B0604020202020204" pitchFamily="34" charset="0"/>
              </a:rPr>
              <a:t>توفر الخطة 3 برامج لتلبي جميع احتياجاتك: تأمين جميع أخطار الممتلكات، تأمين الحريق والأخطار الإضافية، وتأمين ضد خسائر الأرباح الناتجة عن الحريق كما يوجد مرونة لتوسيع نطاق التغطية الأساسية.</a:t>
            </a:r>
          </a:p>
          <a:p>
            <a:pPr marL="0" indent="0" algn="r" rtl="1" fontAlgn="base">
              <a:lnSpc>
                <a:spcPct val="110000"/>
              </a:lnSpc>
              <a:buNone/>
            </a:pPr>
            <a:r>
              <a:rPr lang="ar-EG" sz="1000" dirty="0">
                <a:latin typeface="Arial" panose="020B0604020202020204" pitchFamily="34" charset="0"/>
                <a:cs typeface="Arial" panose="020B0604020202020204" pitchFamily="34" charset="0"/>
              </a:rPr>
              <a:t>المزايا الرئيسية:</a:t>
            </a:r>
          </a:p>
          <a:p>
            <a:pPr marL="0" indent="0" algn="r" rtl="1" fontAlgn="base">
              <a:lnSpc>
                <a:spcPct val="110000"/>
              </a:lnSpc>
              <a:buNone/>
            </a:pPr>
            <a:r>
              <a:rPr lang="ar-EG" sz="1000" dirty="0">
                <a:latin typeface="Arial" panose="020B0604020202020204" pitchFamily="34" charset="0"/>
                <a:cs typeface="Arial" panose="020B0604020202020204" pitchFamily="34" charset="0"/>
              </a:rPr>
              <a:t>✓ خدمة الاستشارات، تشمل كل من تقييم الأخطار، والوقاية من الخسائر، وإدارة الأخطار المعقدة. مع وجود خدمة ممتازة، لدعمك في حالة وقوع الخسائر وإدارة التعويضات لتستعيد الشركة نفس وضعها المالي</a:t>
            </a:r>
          </a:p>
          <a:p>
            <a:pPr marL="0" indent="0" algn="r" rtl="1" fontAlgn="base">
              <a:lnSpc>
                <a:spcPct val="110000"/>
              </a:lnSpc>
              <a:buNone/>
            </a:pPr>
            <a:r>
              <a:rPr lang="ar-EG" sz="1000" dirty="0">
                <a:latin typeface="Arial" panose="020B0604020202020204" pitchFamily="34" charset="0"/>
                <a:cs typeface="Arial" panose="020B0604020202020204" pitchFamily="34" charset="0"/>
              </a:rPr>
              <a:t>✓ نظام تسعير تنافسي ينمح شركتك أقصى قيمة ممكنة، مع مراعاة التاريخ الجيد من حيث التعويضات</a:t>
            </a:r>
          </a:p>
          <a:p>
            <a:pPr marL="0" indent="0" algn="r" rtl="1" fontAlgn="base">
              <a:lnSpc>
                <a:spcPct val="110000"/>
              </a:lnSpc>
              <a:buNone/>
            </a:pPr>
            <a:r>
              <a:rPr lang="ar-EG" sz="1000" dirty="0">
                <a:latin typeface="Arial" panose="020B0604020202020204" pitchFamily="34" charset="0"/>
                <a:cs typeface="Arial" panose="020B0604020202020204" pitchFamily="34" charset="0"/>
              </a:rPr>
              <a:t>✓ خدمة دعم متاحة على مدار الساعة للإجابة عن الاستفسارات وخدمة فائقة الجودة لاتخاذ القرارات السريعة في حالة وقوع خسارة</a:t>
            </a:r>
          </a:p>
          <a:p>
            <a:pPr marL="0" indent="0" fontAlgn="base">
              <a:lnSpc>
                <a:spcPct val="110000"/>
              </a:lnSpc>
              <a:buNone/>
            </a:pPr>
            <a:endParaRPr lang="ar-EG" sz="1000" dirty="0">
              <a:latin typeface="Arial" panose="020B0604020202020204" pitchFamily="34" charset="0"/>
              <a:cs typeface="Arial" panose="020B0604020202020204" pitchFamily="34" charset="0"/>
            </a:endParaRPr>
          </a:p>
          <a:p>
            <a:endParaRPr lang="en-US" sz="1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5F0B91B6-1595-7F67-B134-96456052E1CB}"/>
              </a:ext>
            </a:extLst>
          </p:cNvPr>
          <p:cNvSpPr txBox="1"/>
          <p:nvPr/>
        </p:nvSpPr>
        <p:spPr>
          <a:xfrm>
            <a:off x="4408355" y="2325955"/>
            <a:ext cx="3375290" cy="4421723"/>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الأعمال الهندسية</a:t>
            </a:r>
            <a:endParaRPr lang="en-US" sz="1000" b="1" dirty="0">
              <a:solidFill>
                <a:srgbClr val="2425AA"/>
              </a:solidFill>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خطة مصممة خصيصاً لتلبية الاحتياجات المحددة للمؤسسة / المالية لحماية مواقع الإنشاء والآلات والمعدات الإلكترونية. تشمل التغطية الاستفادة من فريق متخصص من المهنيين المؤهلين ذوي الخبرة، قادرين على فهم الاحتياجات الخاصة بك، لتوفير أفضل حلول لمخاطر الأعمال الهندسية في جميع مراحل المشروع.</a:t>
            </a:r>
          </a:p>
          <a:p>
            <a:pPr algn="r" fontAlgn="base">
              <a:lnSpc>
                <a:spcPct val="90000"/>
              </a:lnSpc>
              <a:spcBef>
                <a:spcPts val="1000"/>
              </a:spcBef>
            </a:pPr>
            <a:endParaRPr lang="ar-EG" sz="1000" dirty="0">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توفر الخطة 3 برامج لتلبي جميع احتياجاتك: تأمين جميع أخطار المقاولين، تأمين جميع أخطار التركيب، التأمين الخاص بأعطال الآلات، وتأمين المعدات الإلكترونية.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المزايا الرئيسية: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الاستفادة من فريق متخصص من المهندسين للمساعدة في تطبيق معايير إدارة المخاطر</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فريق متخصص للتعويضات، يحتوي على عدد من المتخصصين، لتقييم المطالبات الخاصة بك</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 الخطة المسؤولية القانونية للمقاول المؤمن عليه، نتيجة للإصابة البدنية، أو الأضرار في الممتلكات، التي تصيب أيا من الغير، والناشئة عن أعمال التشييد المتعاقد عليها</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مرونة لإضافة تغطيات جديدة للخطة عند الطلب</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شاملة للآلات أثناء العمل أو عدمه و/ أو أثناء عملية الإصلاح، والانتقال من موقع لآخر داخل المبنى</a:t>
            </a:r>
          </a:p>
          <a:p>
            <a:pPr fontAlgn="base">
              <a:lnSpc>
                <a:spcPct val="90000"/>
              </a:lnSpc>
              <a:spcBef>
                <a:spcPts val="1000"/>
              </a:spcBef>
            </a:pPr>
            <a:endParaRPr lang="ar-EG" sz="1000" dirty="0">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44967086-B75B-7A8F-5B33-2632F5D91748}"/>
              </a:ext>
            </a:extLst>
          </p:cNvPr>
          <p:cNvSpPr txBox="1">
            <a:spLocks/>
          </p:cNvSpPr>
          <p:nvPr/>
        </p:nvSpPr>
        <p:spPr>
          <a:xfrm>
            <a:off x="855585" y="338485"/>
            <a:ext cx="10480829" cy="62917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ar-EG" sz="2800" b="1" dirty="0">
                <a:solidFill>
                  <a:srgbClr val="2425AA"/>
                </a:solidFill>
                <a:latin typeface="SourceSansPro Regular"/>
              </a:rPr>
              <a:t>جميع احتياجاتك التأمينية من أكسا</a:t>
            </a:r>
            <a:endParaRPr lang="en-US" sz="2800" dirty="0"/>
          </a:p>
        </p:txBody>
      </p:sp>
      <p:sp>
        <p:nvSpPr>
          <p:cNvPr id="7" name="Content Placeholder 2">
            <a:extLst>
              <a:ext uri="{FF2B5EF4-FFF2-40B4-BE49-F238E27FC236}">
                <a16:creationId xmlns:a16="http://schemas.microsoft.com/office/drawing/2014/main" id="{35DF0B69-0A91-76F6-E557-8043F2D27BD1}"/>
              </a:ext>
            </a:extLst>
          </p:cNvPr>
          <p:cNvSpPr txBox="1">
            <a:spLocks/>
          </p:cNvSpPr>
          <p:nvPr/>
        </p:nvSpPr>
        <p:spPr>
          <a:xfrm>
            <a:off x="5116497" y="972104"/>
            <a:ext cx="1959006" cy="5060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ar-EG" sz="2000" b="1" dirty="0">
                <a:solidFill>
                  <a:srgbClr val="2425AA"/>
                </a:solidFill>
                <a:latin typeface="SourceSansPro Regular"/>
              </a:rPr>
              <a:t>شركات</a:t>
            </a:r>
            <a:endParaRPr lang="en-US" sz="2000" b="1" dirty="0">
              <a:solidFill>
                <a:srgbClr val="2425AA"/>
              </a:solidFill>
              <a:latin typeface="SourceSansPro Regular"/>
            </a:endParaRPr>
          </a:p>
        </p:txBody>
      </p:sp>
      <p:grpSp>
        <p:nvGrpSpPr>
          <p:cNvPr id="8" name="Group 7">
            <a:extLst>
              <a:ext uri="{FF2B5EF4-FFF2-40B4-BE49-F238E27FC236}">
                <a16:creationId xmlns:a16="http://schemas.microsoft.com/office/drawing/2014/main" id="{BD7A2657-B507-A504-1884-A197493315D8}"/>
              </a:ext>
            </a:extLst>
          </p:cNvPr>
          <p:cNvGrpSpPr/>
          <p:nvPr/>
        </p:nvGrpSpPr>
        <p:grpSpPr>
          <a:xfrm>
            <a:off x="5491831" y="1217127"/>
            <a:ext cx="1208339" cy="1273750"/>
            <a:chOff x="5491831" y="1581113"/>
            <a:chExt cx="1208339" cy="1273750"/>
          </a:xfrm>
        </p:grpSpPr>
        <p:pic>
          <p:nvPicPr>
            <p:cNvPr id="9" name="Picture 8">
              <a:extLst>
                <a:ext uri="{FF2B5EF4-FFF2-40B4-BE49-F238E27FC236}">
                  <a16:creationId xmlns:a16="http://schemas.microsoft.com/office/drawing/2014/main" id="{F48A9AC7-837F-1CA4-121B-735FC71314B2}"/>
                </a:ext>
              </a:extLst>
            </p:cNvPr>
            <p:cNvPicPr>
              <a:picLocks noChangeAspect="1"/>
            </p:cNvPicPr>
            <p:nvPr/>
          </p:nvPicPr>
          <p:blipFill>
            <a:blip r:embed="rId2"/>
            <a:stretch>
              <a:fillRect/>
            </a:stretch>
          </p:blipFill>
          <p:spPr>
            <a:xfrm>
              <a:off x="5491831" y="1581113"/>
              <a:ext cx="1208339" cy="987094"/>
            </a:xfrm>
            <a:prstGeom prst="rect">
              <a:avLst/>
            </a:prstGeom>
          </p:spPr>
        </p:pic>
        <p:sp>
          <p:nvSpPr>
            <p:cNvPr id="10" name="TextBox 9">
              <a:extLst>
                <a:ext uri="{FF2B5EF4-FFF2-40B4-BE49-F238E27FC236}">
                  <a16:creationId xmlns:a16="http://schemas.microsoft.com/office/drawing/2014/main" id="{FE71D580-E697-6CDC-4829-E5E611241665}"/>
                </a:ext>
              </a:extLst>
            </p:cNvPr>
            <p:cNvSpPr txBox="1"/>
            <p:nvPr/>
          </p:nvSpPr>
          <p:spPr>
            <a:xfrm>
              <a:off x="5627999" y="2393198"/>
              <a:ext cx="936000" cy="461665"/>
            </a:xfrm>
            <a:prstGeom prst="rect">
              <a:avLst/>
            </a:prstGeom>
            <a:noFill/>
          </p:spPr>
          <p:txBody>
            <a:bodyPr wrap="square" rtlCol="0">
              <a:spAutoFit/>
            </a:bodyPr>
            <a:lstStyle/>
            <a:p>
              <a:pPr algn="ctr"/>
              <a:r>
                <a:rPr lang="ar-EG" sz="1200" b="1" i="0" cap="all" dirty="0">
                  <a:solidFill>
                    <a:srgbClr val="00008F"/>
                  </a:solidFill>
                  <a:effectLst/>
                  <a:latin typeface="SourceSansPro Regular"/>
                </a:rPr>
                <a:t>حماية</a:t>
              </a:r>
              <a:endParaRPr lang="en-US" sz="1200" dirty="0">
                <a:solidFill>
                  <a:srgbClr val="2425AA"/>
                </a:solidFill>
                <a:latin typeface="Arial" panose="020B0604020202020204" pitchFamily="34" charset="0"/>
                <a:cs typeface="Arial" panose="020B0604020202020204" pitchFamily="34" charset="0"/>
              </a:endParaRPr>
            </a:p>
            <a:p>
              <a:pPr algn="ctr"/>
              <a:endParaRPr lang="en-US" sz="1200" dirty="0">
                <a:solidFill>
                  <a:srgbClr val="2425AA"/>
                </a:solidFill>
                <a:latin typeface="Arial" panose="020B0604020202020204" pitchFamily="34" charset="0"/>
                <a:cs typeface="Arial" panose="020B0604020202020204" pitchFamily="34" charset="0"/>
              </a:endParaRPr>
            </a:p>
          </p:txBody>
        </p:sp>
      </p:grpSp>
      <p:sp>
        <p:nvSpPr>
          <p:cNvPr id="11" name="Content Placeholder 2">
            <a:extLst>
              <a:ext uri="{FF2B5EF4-FFF2-40B4-BE49-F238E27FC236}">
                <a16:creationId xmlns:a16="http://schemas.microsoft.com/office/drawing/2014/main" id="{FC261FA0-CEA1-83D5-5DBE-C46ADC3D8D60}"/>
              </a:ext>
            </a:extLst>
          </p:cNvPr>
          <p:cNvSpPr txBox="1">
            <a:spLocks/>
          </p:cNvSpPr>
          <p:nvPr/>
        </p:nvSpPr>
        <p:spPr>
          <a:xfrm>
            <a:off x="8285524" y="2306211"/>
            <a:ext cx="3672000" cy="375525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r" rtl="1" fontAlgn="base">
              <a:lnSpc>
                <a:spcPct val="110000"/>
              </a:lnSpc>
            </a:pPr>
            <a:r>
              <a:rPr lang="ar-EG" sz="1000" b="1" dirty="0">
                <a:solidFill>
                  <a:srgbClr val="2425AA"/>
                </a:solidFill>
                <a:latin typeface="Arial" panose="020B0604020202020204" pitchFamily="34" charset="0"/>
                <a:cs typeface="Arial" panose="020B0604020202020204" pitchFamily="34" charset="0"/>
              </a:rPr>
              <a:t>الـتأمين البحري</a:t>
            </a:r>
          </a:p>
          <a:p>
            <a:pPr marL="0" indent="0" algn="r" fontAlgn="base">
              <a:lnSpc>
                <a:spcPct val="110000"/>
              </a:lnSpc>
              <a:buNone/>
            </a:pPr>
            <a:r>
              <a:rPr lang="ar-EG" sz="1000" dirty="0">
                <a:latin typeface="Arial" panose="020B0604020202020204" pitchFamily="34" charset="0"/>
                <a:cs typeface="Arial" panose="020B0604020202020204" pitchFamily="34" charset="0"/>
              </a:rPr>
              <a:t>خطة مصممة خصيصاً لتحمي أعمال شركتك في مجال الاستيراد/ التصدير، مع تغطية شاملة لأعمالك وشحناتك ضد جميع الأخطار سواء كانت في البحر أو البر أو الجو. توفر الخطة تأميناً عالمياً، وخبرة محلية، من أجل مساعدتك لتقييم احتياجاتك التأمينية.</a:t>
            </a:r>
          </a:p>
          <a:p>
            <a:pPr marL="0" indent="0" algn="r" fontAlgn="base">
              <a:lnSpc>
                <a:spcPct val="110000"/>
              </a:lnSpc>
              <a:buNone/>
            </a:pPr>
            <a:endParaRPr lang="ar-EG" sz="1000" dirty="0">
              <a:latin typeface="Arial" panose="020B0604020202020204" pitchFamily="34" charset="0"/>
              <a:cs typeface="Arial" panose="020B0604020202020204" pitchFamily="34" charset="0"/>
            </a:endParaRPr>
          </a:p>
          <a:p>
            <a:pPr marL="0" indent="0" algn="r" fontAlgn="base">
              <a:lnSpc>
                <a:spcPct val="110000"/>
              </a:lnSpc>
              <a:buNone/>
            </a:pPr>
            <a:r>
              <a:rPr lang="ar-EG" sz="1000" dirty="0">
                <a:latin typeface="Arial" panose="020B0604020202020204" pitchFamily="34" charset="0"/>
                <a:cs typeface="Arial" panose="020B0604020202020204" pitchFamily="34" charset="0"/>
              </a:rPr>
              <a:t>المزايا الرئيسية:</a:t>
            </a:r>
          </a:p>
          <a:p>
            <a:pPr marL="0" indent="0" algn="r" fontAlgn="base">
              <a:lnSpc>
                <a:spcPct val="110000"/>
              </a:lnSpc>
              <a:buNone/>
            </a:pPr>
            <a:r>
              <a:rPr lang="ar-EG" sz="1000" dirty="0">
                <a:latin typeface="Arial" panose="020B0604020202020204" pitchFamily="34" charset="0"/>
                <a:cs typeface="Arial" panose="020B0604020202020204" pitchFamily="34" charset="0"/>
              </a:rPr>
              <a:t>✓ الاستفادة من أكبر شبكة تغطية في السوق: تمتلك أكسا 5% من السوق العالمي لتأمين الشحنات</a:t>
            </a:r>
          </a:p>
          <a:p>
            <a:pPr marL="0" indent="0" algn="r" fontAlgn="base">
              <a:lnSpc>
                <a:spcPct val="110000"/>
              </a:lnSpc>
              <a:buNone/>
            </a:pPr>
            <a:r>
              <a:rPr lang="ar-EG" sz="1000" dirty="0">
                <a:latin typeface="Arial" panose="020B0604020202020204" pitchFamily="34" charset="0"/>
                <a:cs typeface="Arial" panose="020B0604020202020204" pitchFamily="34" charset="0"/>
              </a:rPr>
              <a:t>✓ شبكة كبيرة من المكاتب وفريق العمل تشمل 90 بلد، 84 مكتتب، و43 مدير للمطالبات، على مستوى العالم مع خدمة سريعة لتسوية المطالبات</a:t>
            </a:r>
          </a:p>
          <a:p>
            <a:pPr marL="0" indent="0" algn="r" fontAlgn="base">
              <a:lnSpc>
                <a:spcPct val="110000"/>
              </a:lnSpc>
              <a:buNone/>
            </a:pPr>
            <a:r>
              <a:rPr lang="ar-EG" sz="1000" dirty="0">
                <a:latin typeface="Arial" panose="020B0604020202020204" pitchFamily="34" charset="0"/>
                <a:cs typeface="Arial" panose="020B0604020202020204" pitchFamily="34" charset="0"/>
              </a:rPr>
              <a:t>✓ خدمات فريدة لإدارة المخاطر، فيما يخص كل من اختيار السفن، والتخزين، والتعبئة</a:t>
            </a:r>
          </a:p>
          <a:p>
            <a:pPr marL="0" indent="0" algn="r" fontAlgn="base">
              <a:lnSpc>
                <a:spcPct val="110000"/>
              </a:lnSpc>
              <a:buNone/>
            </a:pPr>
            <a:r>
              <a:rPr lang="ar-EG" sz="1000" dirty="0">
                <a:latin typeface="Arial" panose="020B0604020202020204" pitchFamily="34" charset="0"/>
                <a:cs typeface="Arial" panose="020B0604020202020204" pitchFamily="34" charset="0"/>
              </a:rPr>
              <a:t>✓ خط للطوارئ يعمل 24 ساعة يومياً، 7 أيام في الأسبوع</a:t>
            </a:r>
          </a:p>
          <a:p>
            <a:pPr marL="0" indent="0" algn="r" fontAlgn="base">
              <a:lnSpc>
                <a:spcPct val="110000"/>
              </a:lnSpc>
              <a:buNone/>
            </a:pPr>
            <a:r>
              <a:rPr lang="ar-EG" sz="1000" dirty="0">
                <a:latin typeface="Arial" panose="020B0604020202020204" pitchFamily="34" charset="0"/>
                <a:cs typeface="Arial" panose="020B0604020202020204" pitchFamily="34" charset="0"/>
              </a:rPr>
              <a:t>✓ مرونة في توفير مجموعة فريدة ومجانية من أكثر من 30 تغطية إضافية</a:t>
            </a:r>
            <a:br>
              <a:rPr lang="en-US" sz="1000" dirty="0">
                <a:latin typeface="Arial" panose="020B0604020202020204" pitchFamily="34" charset="0"/>
                <a:cs typeface="Arial" panose="020B0604020202020204" pitchFamily="34" charset="0"/>
              </a:rPr>
            </a:br>
            <a:endParaRPr lang="en-US"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9066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0302EC6-9383-873C-841B-F390AB47E0E1}"/>
              </a:ext>
            </a:extLst>
          </p:cNvPr>
          <p:cNvSpPr txBox="1"/>
          <p:nvPr/>
        </p:nvSpPr>
        <p:spPr>
          <a:xfrm>
            <a:off x="9360755" y="2537032"/>
            <a:ext cx="2700000" cy="2800767"/>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العنف السياسي</a:t>
            </a:r>
          </a:p>
          <a:p>
            <a:pPr algn="r" fontAlgn="base">
              <a:lnSpc>
                <a:spcPct val="90000"/>
              </a:lnSpc>
              <a:spcBef>
                <a:spcPts val="1000"/>
              </a:spcBef>
            </a:pPr>
            <a:r>
              <a:rPr lang="ar-EG" sz="1000" b="0" i="0" dirty="0">
                <a:solidFill>
                  <a:srgbClr val="212529"/>
                </a:solidFill>
                <a:effectLst/>
                <a:latin typeface="Arial" panose="020B0604020202020204" pitchFamily="34" charset="0"/>
                <a:cs typeface="Arial" panose="020B0604020202020204" pitchFamily="34" charset="0"/>
              </a:rPr>
              <a:t>خطة مصممة خصيصًا لحماية أعمالك من التهديدات السياسية والعنف لضمان استمرار أعمال شركتك بشكل يومي خلال فترة الأحداث الغير متوقعة.</a:t>
            </a:r>
          </a:p>
          <a:p>
            <a:pPr algn="r" fontAlgn="base">
              <a:lnSpc>
                <a:spcPct val="90000"/>
              </a:lnSpc>
              <a:spcBef>
                <a:spcPts val="1000"/>
              </a:spcBef>
            </a:pPr>
            <a:endParaRPr lang="ar-EG" sz="1000" b="0" i="0" dirty="0">
              <a:solidFill>
                <a:srgbClr val="212529"/>
              </a:solidFill>
              <a:effectLst/>
              <a:latin typeface="Arial" panose="020B0604020202020204" pitchFamily="34" charset="0"/>
              <a:cs typeface="Arial" panose="020B0604020202020204" pitchFamily="34" charset="0"/>
            </a:endParaRPr>
          </a:p>
          <a:p>
            <a:pPr algn="r" fontAlgn="base">
              <a:lnSpc>
                <a:spcPct val="90000"/>
              </a:lnSpc>
              <a:spcBef>
                <a:spcPts val="1000"/>
              </a:spcBef>
            </a:pPr>
            <a:r>
              <a:rPr lang="ar-EG" sz="1000" b="0" i="0" dirty="0">
                <a:solidFill>
                  <a:srgbClr val="212529"/>
                </a:solidFill>
                <a:effectLst/>
                <a:latin typeface="Arial" panose="020B0604020202020204" pitchFamily="34" charset="0"/>
                <a:cs typeface="Arial" panose="020B0604020202020204" pitchFamily="34" charset="0"/>
              </a:rPr>
              <a:t>المزايا الرئيسية:</a:t>
            </a:r>
          </a:p>
          <a:p>
            <a:pPr algn="r" fontAlgn="base">
              <a:lnSpc>
                <a:spcPct val="90000"/>
              </a:lnSpc>
              <a:spcBef>
                <a:spcPts val="1000"/>
              </a:spcBef>
            </a:pPr>
            <a:r>
              <a:rPr lang="ar-EG" sz="1000" b="0" i="0" dirty="0">
                <a:solidFill>
                  <a:srgbClr val="212529"/>
                </a:solidFill>
                <a:effectLst/>
                <a:latin typeface="Arial" panose="020B0604020202020204" pitchFamily="34" charset="0"/>
                <a:cs typeface="Arial" panose="020B0604020202020204" pitchFamily="34" charset="0"/>
              </a:rPr>
              <a:t>✓ فريق عمل من ذوي الخبرة لمساعدتك على فهم وتقييم المخاطر، وتقديم خدمات الاستشارات التي تلبي احتياجاتك</a:t>
            </a:r>
          </a:p>
          <a:p>
            <a:pPr algn="r" fontAlgn="base">
              <a:lnSpc>
                <a:spcPct val="90000"/>
              </a:lnSpc>
              <a:spcBef>
                <a:spcPts val="1000"/>
              </a:spcBef>
            </a:pPr>
            <a:r>
              <a:rPr lang="ar-EG" sz="1000" b="0" i="0" dirty="0">
                <a:solidFill>
                  <a:srgbClr val="212529"/>
                </a:solidFill>
                <a:effectLst/>
                <a:latin typeface="Arial" panose="020B0604020202020204" pitchFamily="34" charset="0"/>
                <a:cs typeface="Arial" panose="020B0604020202020204" pitchFamily="34" charset="0"/>
              </a:rPr>
              <a:t>✓ نطاق واسع من التغطيات، بأسعار منافسة، لتوفير أقصى درجة من الحماية لأعمالك</a:t>
            </a:r>
          </a:p>
          <a:p>
            <a:pPr algn="r" fontAlgn="base">
              <a:lnSpc>
                <a:spcPct val="90000"/>
              </a:lnSpc>
              <a:spcBef>
                <a:spcPts val="1000"/>
              </a:spcBef>
            </a:pPr>
            <a:r>
              <a:rPr lang="ar-EG" sz="1000" b="0" i="0" dirty="0">
                <a:solidFill>
                  <a:srgbClr val="212529"/>
                </a:solidFill>
                <a:effectLst/>
                <a:latin typeface="Arial" panose="020B0604020202020204" pitchFamily="34" charset="0"/>
                <a:cs typeface="Arial" panose="020B0604020202020204" pitchFamily="34" charset="0"/>
              </a:rPr>
              <a:t>✓ التغطية تشمل انقطاع العمل، الخسارة المادية، أو الأضرار المادية، للمباني والمحتويات المملوكة للمؤمن عليه، الناتجة عن أعمال الإرهاب، التخريب، أعمال الشغب والإضرابات و/ أو الاضطرابات المدنية وغيرها.</a:t>
            </a:r>
            <a:endParaRPr lang="en-US" sz="1000" b="0" i="0" dirty="0">
              <a:solidFill>
                <a:srgbClr val="212529"/>
              </a:solidFill>
              <a:effectLst/>
              <a:latin typeface="Arial" panose="020B0604020202020204" pitchFamily="34" charset="0"/>
              <a:cs typeface="Arial" panose="020B0604020202020204" pitchFamily="34" charset="0"/>
            </a:endParaRPr>
          </a:p>
        </p:txBody>
      </p:sp>
      <p:sp>
        <p:nvSpPr>
          <p:cNvPr id="5" name="Title 1">
            <a:extLst>
              <a:ext uri="{FF2B5EF4-FFF2-40B4-BE49-F238E27FC236}">
                <a16:creationId xmlns:a16="http://schemas.microsoft.com/office/drawing/2014/main" id="{E17E21B4-1F67-1E55-CADD-4673B0E120A3}"/>
              </a:ext>
            </a:extLst>
          </p:cNvPr>
          <p:cNvSpPr txBox="1">
            <a:spLocks/>
          </p:cNvSpPr>
          <p:nvPr/>
        </p:nvSpPr>
        <p:spPr>
          <a:xfrm>
            <a:off x="855585" y="338485"/>
            <a:ext cx="10480829" cy="62917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ar-EG" sz="2800" b="1" dirty="0">
                <a:solidFill>
                  <a:srgbClr val="2425AA"/>
                </a:solidFill>
                <a:latin typeface="SourceSansPro Regular"/>
              </a:rPr>
              <a:t>جميع احتياجاتك التأمينية من أكسا</a:t>
            </a:r>
            <a:endParaRPr lang="en-US" sz="2800" dirty="0"/>
          </a:p>
        </p:txBody>
      </p:sp>
      <p:sp>
        <p:nvSpPr>
          <p:cNvPr id="6" name="Content Placeholder 2">
            <a:extLst>
              <a:ext uri="{FF2B5EF4-FFF2-40B4-BE49-F238E27FC236}">
                <a16:creationId xmlns:a16="http://schemas.microsoft.com/office/drawing/2014/main" id="{0D8662E0-B653-9577-4DE2-1D6A29E3BFA7}"/>
              </a:ext>
            </a:extLst>
          </p:cNvPr>
          <p:cNvSpPr txBox="1">
            <a:spLocks/>
          </p:cNvSpPr>
          <p:nvPr/>
        </p:nvSpPr>
        <p:spPr>
          <a:xfrm>
            <a:off x="5116497" y="972104"/>
            <a:ext cx="1959006" cy="5060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000" b="1" dirty="0">
                <a:solidFill>
                  <a:srgbClr val="2425AA"/>
                </a:solidFill>
                <a:latin typeface="SourceSansPro Regular"/>
              </a:rPr>
              <a:t>Corporate</a:t>
            </a:r>
          </a:p>
        </p:txBody>
      </p:sp>
      <p:grpSp>
        <p:nvGrpSpPr>
          <p:cNvPr id="7" name="Group 6">
            <a:extLst>
              <a:ext uri="{FF2B5EF4-FFF2-40B4-BE49-F238E27FC236}">
                <a16:creationId xmlns:a16="http://schemas.microsoft.com/office/drawing/2014/main" id="{F49844B7-982C-A2E5-7723-BD96ED5BC957}"/>
              </a:ext>
            </a:extLst>
          </p:cNvPr>
          <p:cNvGrpSpPr/>
          <p:nvPr/>
        </p:nvGrpSpPr>
        <p:grpSpPr>
          <a:xfrm>
            <a:off x="5491831" y="1217127"/>
            <a:ext cx="1208339" cy="1089084"/>
            <a:chOff x="5491831" y="1581113"/>
            <a:chExt cx="1208339" cy="1089084"/>
          </a:xfrm>
        </p:grpSpPr>
        <p:pic>
          <p:nvPicPr>
            <p:cNvPr id="8" name="Picture 7">
              <a:extLst>
                <a:ext uri="{FF2B5EF4-FFF2-40B4-BE49-F238E27FC236}">
                  <a16:creationId xmlns:a16="http://schemas.microsoft.com/office/drawing/2014/main" id="{5A28E665-3E0D-2DCF-5C6B-FCC1F2213D3F}"/>
                </a:ext>
              </a:extLst>
            </p:cNvPr>
            <p:cNvPicPr>
              <a:picLocks noChangeAspect="1"/>
            </p:cNvPicPr>
            <p:nvPr/>
          </p:nvPicPr>
          <p:blipFill>
            <a:blip r:embed="rId2"/>
            <a:stretch>
              <a:fillRect/>
            </a:stretch>
          </p:blipFill>
          <p:spPr>
            <a:xfrm>
              <a:off x="5491831" y="1581113"/>
              <a:ext cx="1208339" cy="987094"/>
            </a:xfrm>
            <a:prstGeom prst="rect">
              <a:avLst/>
            </a:prstGeom>
          </p:spPr>
        </p:pic>
        <p:sp>
          <p:nvSpPr>
            <p:cNvPr id="9" name="TextBox 8">
              <a:extLst>
                <a:ext uri="{FF2B5EF4-FFF2-40B4-BE49-F238E27FC236}">
                  <a16:creationId xmlns:a16="http://schemas.microsoft.com/office/drawing/2014/main" id="{52B54260-C215-A8D0-3D29-A2E097DCE68B}"/>
                </a:ext>
              </a:extLst>
            </p:cNvPr>
            <p:cNvSpPr txBox="1"/>
            <p:nvPr/>
          </p:nvSpPr>
          <p:spPr>
            <a:xfrm>
              <a:off x="5627999" y="2393198"/>
              <a:ext cx="936000" cy="276999"/>
            </a:xfrm>
            <a:prstGeom prst="rect">
              <a:avLst/>
            </a:prstGeom>
            <a:noFill/>
          </p:spPr>
          <p:txBody>
            <a:bodyPr wrap="square" rtlCol="0">
              <a:spAutoFit/>
            </a:bodyPr>
            <a:lstStyle/>
            <a:p>
              <a:pPr algn="ctr"/>
              <a:r>
                <a:rPr lang="en-US" sz="1200" dirty="0">
                  <a:solidFill>
                    <a:srgbClr val="2425AA"/>
                  </a:solidFill>
                  <a:latin typeface="Arial" panose="020B0604020202020204" pitchFamily="34" charset="0"/>
                  <a:cs typeface="Arial" panose="020B0604020202020204" pitchFamily="34" charset="0"/>
                </a:rPr>
                <a:t>Protection</a:t>
              </a:r>
            </a:p>
          </p:txBody>
        </p:sp>
      </p:grpSp>
      <p:sp>
        <p:nvSpPr>
          <p:cNvPr id="10" name="TextBox 9">
            <a:extLst>
              <a:ext uri="{FF2B5EF4-FFF2-40B4-BE49-F238E27FC236}">
                <a16:creationId xmlns:a16="http://schemas.microsoft.com/office/drawing/2014/main" id="{2E63CE87-873C-01B4-D882-D3EC6431A5D8}"/>
              </a:ext>
            </a:extLst>
          </p:cNvPr>
          <p:cNvSpPr txBox="1"/>
          <p:nvPr/>
        </p:nvSpPr>
        <p:spPr>
          <a:xfrm>
            <a:off x="355074" y="2556776"/>
            <a:ext cx="2700000" cy="3077766"/>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المسؤولية</a:t>
            </a:r>
            <a:endParaRPr lang="en-US" sz="1000" b="1" dirty="0">
              <a:solidFill>
                <a:srgbClr val="2425AA"/>
              </a:solidFill>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خطة مخصصة وتحتوي على برنامجين لتغطية أعمالك ضد جميع المسؤوليات القانونية، التي قد تتحملها بسبب موظفيها، أو الأطراف المعنية الأخرى.</a:t>
            </a:r>
          </a:p>
          <a:p>
            <a:pPr algn="r" fontAlgn="base">
              <a:lnSpc>
                <a:spcPct val="90000"/>
              </a:lnSpc>
              <a:spcBef>
                <a:spcPts val="1000"/>
              </a:spcBef>
            </a:pPr>
            <a:endParaRPr lang="ar-EG" sz="1000" dirty="0">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المزايا الرئيسية: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تأمين المسؤولية العامة الشاملة، ليغطي المسؤولية القانونية تجاه الطرف الثالث، عن الإصابات البدنية، أو الأضرار في الممتلكات، والتي تقع خلال أي من معاملات الشركة، وفي نطاق حدود إقليمية محددة مسبقاً</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تأمين المسئولية المهنية، مصمم خصيصاً لحماية الشركات، التي تقدم خدماتها/ توصياتها واستشاراتها المهنية إلى عملائها، حيث يواجه هؤلاء العملاء، نتيجة لهذه الخدمات والتوصيات والاستشارات، مطالبات من جانب القائمين بإسناد المهام إلى هذه الشركات، والغير، بموجب القانون العام</a:t>
            </a:r>
          </a:p>
          <a:p>
            <a:pPr fontAlgn="base">
              <a:lnSpc>
                <a:spcPct val="90000"/>
              </a:lnSpc>
              <a:spcBef>
                <a:spcPts val="1000"/>
              </a:spcBef>
            </a:pPr>
            <a:endParaRPr lang="ar-EG" sz="10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0EDA2A07-AD80-1168-8848-ECFC0DA9F470}"/>
              </a:ext>
            </a:extLst>
          </p:cNvPr>
          <p:cNvSpPr txBox="1"/>
          <p:nvPr/>
        </p:nvSpPr>
        <p:spPr>
          <a:xfrm>
            <a:off x="6358862" y="2537032"/>
            <a:ext cx="2700000" cy="2918748"/>
          </a:xfrm>
          <a:prstGeom prst="rect">
            <a:avLst/>
          </a:prstGeom>
          <a:noFill/>
        </p:spPr>
        <p:txBody>
          <a:bodyPr wrap="square">
            <a:spAutoFit/>
          </a:bodyPr>
          <a:lstStyle/>
          <a:p>
            <a:pPr marL="171450" indent="-1714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الحوادث الشخصية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خطة صممت خصيصاً لتوفر التغطية اللازمة لحماية أساس أعملاك: موظفيك، عملائك أو الطلبة ضد أي حدث مؤسف قد يؤدي إلى إصابة بدنية.</a:t>
            </a:r>
          </a:p>
          <a:p>
            <a:pPr algn="r" fontAlgn="base">
              <a:lnSpc>
                <a:spcPct val="90000"/>
              </a:lnSpc>
              <a:spcBef>
                <a:spcPts val="1000"/>
              </a:spcBef>
            </a:pPr>
            <a:endParaRPr lang="ar-EG" sz="1000" dirty="0">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المزايا الرئيسية: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سهولة في تقديم طلب للوثيقة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أسعار منافسة وحماية ضد الحوادث 24 ساعة يومياً، 7 أيام في الأسبوع</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التكاليف الطبية الناتجة عن الحوادث</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تشمل الوفاة الناتجة عن حادث، العجز الكلي الدائم والعجز الجزئي الدائم، والعجز الكلي المؤقت</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مرونة في المزايا التأمينية لتلبية جميع احتياجاتك</a:t>
            </a:r>
            <a:endParaRPr lang="en-US" sz="10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CE209A66-334D-381B-4590-2F652A241973}"/>
              </a:ext>
            </a:extLst>
          </p:cNvPr>
          <p:cNvSpPr txBox="1"/>
          <p:nvPr/>
        </p:nvSpPr>
        <p:spPr>
          <a:xfrm>
            <a:off x="3259552" y="2537032"/>
            <a:ext cx="2700000" cy="3600986"/>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الجرائم</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خطة مصممة لحماية أموال شركتك، والممتلكات الأخرى، ضد مجموعة مختلفة من الأعمال الإجرامية والخسارة الناتجة عنها؛ مع برامج حماية تلبي احتياجاتك المختلفة: تأمين ضد خيانة الأمانة والتأمين على الأموال.</a:t>
            </a:r>
          </a:p>
          <a:p>
            <a:pPr algn="r" fontAlgn="base">
              <a:lnSpc>
                <a:spcPct val="90000"/>
              </a:lnSpc>
              <a:spcBef>
                <a:spcPts val="1000"/>
              </a:spcBef>
            </a:pPr>
            <a:endParaRPr lang="ar-EG" sz="1000" dirty="0">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المزايا الرئيسية: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تأمينية فورية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دعم للتعويضات 24 ساعة يومياً، 7 أيام في الأسبوع بخدمة عادلة وسريعة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مد تلقائي لمزايا التأمين، حيث تغطي الخسائر المكتشفة خلال اثني عشر شهراً من تاريخ انتهاء صلاحية الوثيقة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إصدار الخطة قد يكون بناء على اسم الفرد، أو بناء على وظيفته، أو يمكن جعلها بلا اسم، حيث تكون خانة الاسم فارغة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مرونة في إضافة تغطيات لتشمل أتعاب مدققي الحسابات، أضرار السرقة أو السطو على الخزينة</a:t>
            </a:r>
          </a:p>
          <a:p>
            <a:pPr marL="285750" indent="-285750" fontAlgn="base">
              <a:lnSpc>
                <a:spcPct val="90000"/>
              </a:lnSpc>
              <a:spcBef>
                <a:spcPts val="1000"/>
              </a:spcBef>
              <a:buFont typeface="Arial" panose="020B0604020202020204" pitchFamily="34" charset="0"/>
              <a:buChar char="•"/>
            </a:pPr>
            <a:endParaRPr lang="ar-EG"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4862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D4816DB6-3107-7D33-99F9-D7A6FF544C44}"/>
              </a:ext>
            </a:extLst>
          </p:cNvPr>
          <p:cNvSpPr>
            <a:spLocks noGrp="1"/>
          </p:cNvSpPr>
          <p:nvPr>
            <p:ph idx="1"/>
          </p:nvPr>
        </p:nvSpPr>
        <p:spPr>
          <a:xfrm>
            <a:off x="166498" y="2708759"/>
            <a:ext cx="2816402" cy="1328568"/>
          </a:xfrm>
        </p:spPr>
        <p:txBody>
          <a:bodyPr>
            <a:noAutofit/>
          </a:bodyPr>
          <a:lstStyle/>
          <a:p>
            <a:pPr marL="285750" indent="-285750" algn="r" rtl="1" fontAlgn="base">
              <a:lnSpc>
                <a:spcPct val="110000"/>
              </a:lnSpc>
            </a:pPr>
            <a:r>
              <a:rPr lang="ar-EG" sz="1000" b="1" dirty="0">
                <a:solidFill>
                  <a:srgbClr val="2425AA"/>
                </a:solidFill>
                <a:latin typeface="Arial" panose="020B0604020202020204" pitchFamily="34" charset="0"/>
                <a:cs typeface="Arial" panose="020B0604020202020204" pitchFamily="34" charset="0"/>
              </a:rPr>
              <a:t>الـتأمين الطبي وتأمين الحياة المحلي للشركات الصغيرة والمتوسط</a:t>
            </a:r>
          </a:p>
          <a:p>
            <a:pPr marL="0" indent="0" algn="r" rtl="1" fontAlgn="base">
              <a:lnSpc>
                <a:spcPct val="110000"/>
              </a:lnSpc>
              <a:buNone/>
            </a:pPr>
            <a:r>
              <a:rPr lang="ar-EG" sz="1000" dirty="0">
                <a:latin typeface="Arial" panose="020B0604020202020204" pitchFamily="34" charset="0"/>
                <a:cs typeface="Arial" panose="020B0604020202020204" pitchFamily="34" charset="0"/>
              </a:rPr>
              <a:t>خطة توفر للشركات الصغيرة والمتوسطة - التي يتراوح عدد موظفيها بين 20 و300 موظف - الفرصة لتقديم خدمات رعاية طبية فائقة الجودة وخطة تأمين على الحياة للموظفين داخل مصر: لمساعدتهم على التركيز في تنمية الأعمال وتحقيق نجاحات متوالية للشركة.</a:t>
            </a:r>
            <a:endParaRPr lang="en-US" sz="1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6BECB25-1D4A-5ACB-66FF-3969FDAED74B}"/>
              </a:ext>
            </a:extLst>
          </p:cNvPr>
          <p:cNvSpPr txBox="1"/>
          <p:nvPr/>
        </p:nvSpPr>
        <p:spPr>
          <a:xfrm>
            <a:off x="166498" y="4133626"/>
            <a:ext cx="2816402" cy="1051570"/>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تأمين طبي عالمي للشركات الصغيرة والمتوسطة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خطة توفر لموظفيك راحة البال والاطمئنان بأن جميع خدمات الرعاية الطبية التي يستحقونها، ستكون متوفرة لهم بجودة فائقة خلال سفرهم في جميع أنحاء العالم. مجموعة من أربع برامج للشركات الصغيرة والمتوسطة التي يبلغ عدد موظفيها 50 أو أقل لتلبية احتياجاتهم المتنوعة.</a:t>
            </a:r>
            <a:endParaRPr lang="en-US" sz="1000" dirty="0">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68A3E09C-EAE8-97F2-8C06-7160D1DB4C9B}"/>
              </a:ext>
            </a:extLst>
          </p:cNvPr>
          <p:cNvSpPr txBox="1">
            <a:spLocks/>
          </p:cNvSpPr>
          <p:nvPr/>
        </p:nvSpPr>
        <p:spPr>
          <a:xfrm>
            <a:off x="855585" y="338485"/>
            <a:ext cx="10480829" cy="62917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ar-EG" sz="2800" b="1" dirty="0">
                <a:solidFill>
                  <a:srgbClr val="2425AA"/>
                </a:solidFill>
                <a:latin typeface="SourceSansPro Regular"/>
              </a:rPr>
              <a:t>جميع احتياجاتك التأمينية من أكسا</a:t>
            </a:r>
            <a:endParaRPr lang="en-US" sz="2800" dirty="0"/>
          </a:p>
        </p:txBody>
      </p:sp>
      <p:sp>
        <p:nvSpPr>
          <p:cNvPr id="7" name="Content Placeholder 2">
            <a:extLst>
              <a:ext uri="{FF2B5EF4-FFF2-40B4-BE49-F238E27FC236}">
                <a16:creationId xmlns:a16="http://schemas.microsoft.com/office/drawing/2014/main" id="{F0A6C569-654E-D6C1-5B78-953A4D433A9C}"/>
              </a:ext>
            </a:extLst>
          </p:cNvPr>
          <p:cNvSpPr txBox="1">
            <a:spLocks/>
          </p:cNvSpPr>
          <p:nvPr/>
        </p:nvSpPr>
        <p:spPr>
          <a:xfrm>
            <a:off x="5001768" y="972104"/>
            <a:ext cx="2073735" cy="506028"/>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ar-EG" sz="2000" b="1" dirty="0">
                <a:solidFill>
                  <a:srgbClr val="2425AA"/>
                </a:solidFill>
                <a:latin typeface="SourceSansPro Regular"/>
              </a:rPr>
              <a:t>شركات صغيرة ومتوسطة </a:t>
            </a:r>
            <a:endParaRPr lang="en-US" sz="2000" b="1" dirty="0">
              <a:solidFill>
                <a:srgbClr val="2425AA"/>
              </a:solidFill>
              <a:latin typeface="SourceSansPro Regular"/>
            </a:endParaRPr>
          </a:p>
        </p:txBody>
      </p:sp>
      <p:pic>
        <p:nvPicPr>
          <p:cNvPr id="8" name="Picture 7">
            <a:extLst>
              <a:ext uri="{FF2B5EF4-FFF2-40B4-BE49-F238E27FC236}">
                <a16:creationId xmlns:a16="http://schemas.microsoft.com/office/drawing/2014/main" id="{840EEAB1-2F41-DCAC-A82A-479DCB180B90}"/>
              </a:ext>
            </a:extLst>
          </p:cNvPr>
          <p:cNvPicPr>
            <a:picLocks noChangeAspect="1"/>
          </p:cNvPicPr>
          <p:nvPr/>
        </p:nvPicPr>
        <p:blipFill>
          <a:blip r:embed="rId2"/>
          <a:stretch>
            <a:fillRect/>
          </a:stretch>
        </p:blipFill>
        <p:spPr>
          <a:xfrm>
            <a:off x="899741" y="1198159"/>
            <a:ext cx="936000" cy="954000"/>
          </a:xfrm>
          <a:prstGeom prst="rect">
            <a:avLst/>
          </a:prstGeom>
        </p:spPr>
      </p:pic>
      <p:sp>
        <p:nvSpPr>
          <p:cNvPr id="9" name="TextBox 8">
            <a:extLst>
              <a:ext uri="{FF2B5EF4-FFF2-40B4-BE49-F238E27FC236}">
                <a16:creationId xmlns:a16="http://schemas.microsoft.com/office/drawing/2014/main" id="{85D08726-B8A2-0096-DB6D-8C646D347972}"/>
              </a:ext>
            </a:extLst>
          </p:cNvPr>
          <p:cNvSpPr txBox="1"/>
          <p:nvPr/>
        </p:nvSpPr>
        <p:spPr>
          <a:xfrm>
            <a:off x="899741" y="2104005"/>
            <a:ext cx="936000" cy="276999"/>
          </a:xfrm>
          <a:prstGeom prst="rect">
            <a:avLst/>
          </a:prstGeom>
          <a:noFill/>
        </p:spPr>
        <p:txBody>
          <a:bodyPr wrap="square" rtlCol="0">
            <a:spAutoFit/>
          </a:bodyPr>
          <a:lstStyle/>
          <a:p>
            <a:pPr algn="ctr"/>
            <a:r>
              <a:rPr lang="ar-EG" sz="1200">
                <a:solidFill>
                  <a:srgbClr val="2425AA"/>
                </a:solidFill>
                <a:latin typeface="Arial" panose="020B0604020202020204" pitchFamily="34" charset="0"/>
                <a:cs typeface="Arial" panose="020B0604020202020204" pitchFamily="34" charset="0"/>
              </a:rPr>
              <a:t>التأمين الطبي</a:t>
            </a:r>
            <a:endParaRPr lang="ar-EG" sz="1200" dirty="0">
              <a:solidFill>
                <a:srgbClr val="2425AA"/>
              </a:solidFill>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5C62EA8D-4414-A4AF-AADD-43FB74C60140}"/>
              </a:ext>
            </a:extLst>
          </p:cNvPr>
          <p:cNvGrpSpPr/>
          <p:nvPr/>
        </p:nvGrpSpPr>
        <p:grpSpPr>
          <a:xfrm>
            <a:off x="7257481" y="1225353"/>
            <a:ext cx="951058" cy="961407"/>
            <a:chOff x="7257481" y="1296377"/>
            <a:chExt cx="951058" cy="961407"/>
          </a:xfrm>
        </p:grpSpPr>
        <p:pic>
          <p:nvPicPr>
            <p:cNvPr id="11" name="Picture 2">
              <a:extLst>
                <a:ext uri="{FF2B5EF4-FFF2-40B4-BE49-F238E27FC236}">
                  <a16:creationId xmlns:a16="http://schemas.microsoft.com/office/drawing/2014/main" id="{2B653F51-BF2B-3A98-E3A3-893A95438401}"/>
                </a:ext>
              </a:extLst>
            </p:cNvPr>
            <p:cNvPicPr>
              <a:picLocks noChangeAspect="1" noChangeArrowheads="1"/>
            </p:cNvPicPr>
            <p:nvPr/>
          </p:nvPicPr>
          <p:blipFill>
            <a:blip r:embed="rId3">
              <a:duotone>
                <a:srgbClr val="ED7D31">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7257481" y="1296377"/>
              <a:ext cx="951058" cy="93101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DC4D3096-1F04-DC3D-5886-C4201CE3F6B0}"/>
                </a:ext>
              </a:extLst>
            </p:cNvPr>
            <p:cNvSpPr txBox="1"/>
            <p:nvPr/>
          </p:nvSpPr>
          <p:spPr>
            <a:xfrm>
              <a:off x="7272539" y="1980785"/>
              <a:ext cx="936000" cy="276999"/>
            </a:xfrm>
            <a:prstGeom prst="rect">
              <a:avLst/>
            </a:prstGeom>
            <a:noFill/>
          </p:spPr>
          <p:txBody>
            <a:bodyPr wrap="square" rtlCol="0">
              <a:spAutoFit/>
            </a:bodyPr>
            <a:lstStyle/>
            <a:p>
              <a:pPr algn="ctr"/>
              <a:r>
                <a:rPr lang="ar-EG" sz="1200" dirty="0">
                  <a:solidFill>
                    <a:srgbClr val="2425AA"/>
                  </a:solidFill>
                  <a:latin typeface="Arial" panose="020B0604020202020204" pitchFamily="34" charset="0"/>
                  <a:cs typeface="Arial" panose="020B0604020202020204" pitchFamily="34" charset="0"/>
                </a:rPr>
                <a:t>الحياة</a:t>
              </a:r>
              <a:endParaRPr lang="en-US" sz="1200" dirty="0">
                <a:solidFill>
                  <a:srgbClr val="2425AA"/>
                </a:solidFill>
                <a:latin typeface="Arial" panose="020B0604020202020204" pitchFamily="34" charset="0"/>
                <a:cs typeface="Arial" panose="020B0604020202020204" pitchFamily="34" charset="0"/>
              </a:endParaRPr>
            </a:p>
          </p:txBody>
        </p:sp>
      </p:grpSp>
      <p:grpSp>
        <p:nvGrpSpPr>
          <p:cNvPr id="13" name="Group 12">
            <a:extLst>
              <a:ext uri="{FF2B5EF4-FFF2-40B4-BE49-F238E27FC236}">
                <a16:creationId xmlns:a16="http://schemas.microsoft.com/office/drawing/2014/main" id="{3A8E3F9C-BD96-2817-E85F-B7DF217CA941}"/>
              </a:ext>
            </a:extLst>
          </p:cNvPr>
          <p:cNvGrpSpPr/>
          <p:nvPr/>
        </p:nvGrpSpPr>
        <p:grpSpPr>
          <a:xfrm>
            <a:off x="3639842" y="2243572"/>
            <a:ext cx="8208104" cy="4789661"/>
            <a:chOff x="3639842" y="2243572"/>
            <a:chExt cx="8208104" cy="4789661"/>
          </a:xfrm>
        </p:grpSpPr>
        <p:sp>
          <p:nvSpPr>
            <p:cNvPr id="14" name="TextBox 13">
              <a:extLst>
                <a:ext uri="{FF2B5EF4-FFF2-40B4-BE49-F238E27FC236}">
                  <a16:creationId xmlns:a16="http://schemas.microsoft.com/office/drawing/2014/main" id="{CAD8BA9F-EE46-A5EC-42D7-832DDB82D0F2}"/>
                </a:ext>
              </a:extLst>
            </p:cNvPr>
            <p:cNvSpPr txBox="1"/>
            <p:nvPr/>
          </p:nvSpPr>
          <p:spPr>
            <a:xfrm>
              <a:off x="3764688" y="2352262"/>
              <a:ext cx="2591721" cy="2756845"/>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مزايا التقاعد للعاملين</a:t>
              </a:r>
              <a:endParaRPr lang="en-US" sz="1000" b="1" dirty="0">
                <a:solidFill>
                  <a:srgbClr val="2425AA"/>
                </a:solidFill>
                <a:latin typeface="Arial" panose="020B0604020202020204" pitchFamily="34" charset="0"/>
                <a:cs typeface="Arial" panose="020B0604020202020204" pitchFamily="34" charset="0"/>
              </a:endParaRPr>
            </a:p>
            <a:p>
              <a:pPr marL="0" indent="0" algn="r" fontAlgn="base">
                <a:lnSpc>
                  <a:spcPct val="110000"/>
                </a:lnSpc>
                <a:buNone/>
              </a:pPr>
              <a:r>
                <a:rPr lang="ar-EG" sz="1000" dirty="0">
                  <a:latin typeface="Arial" panose="020B0604020202020204" pitchFamily="34" charset="0"/>
                  <a:cs typeface="Arial" panose="020B0604020202020204" pitchFamily="34" charset="0"/>
                </a:rPr>
                <a:t>خطة توفر لك الحلول التي تحتاج إليها لحماية، تأمين والاحتفاظ بموظفيك من خلال تزويدهم بخطة استثمار فريدة وحديثة ومرنة في حالة التقاعد أو الاستقالة.</a:t>
              </a:r>
            </a:p>
            <a:p>
              <a:pPr marL="0" indent="0" algn="r" fontAlgn="base">
                <a:lnSpc>
                  <a:spcPct val="110000"/>
                </a:lnSpc>
                <a:buNone/>
              </a:pPr>
              <a:endParaRPr lang="ar-EG" sz="1000" dirty="0">
                <a:latin typeface="Arial" panose="020B0604020202020204" pitchFamily="34" charset="0"/>
                <a:cs typeface="Arial" panose="020B0604020202020204" pitchFamily="34" charset="0"/>
              </a:endParaRPr>
            </a:p>
            <a:p>
              <a:pPr marL="0" indent="0" algn="r" fontAlgn="base">
                <a:lnSpc>
                  <a:spcPct val="110000"/>
                </a:lnSpc>
                <a:buNone/>
              </a:pPr>
              <a:r>
                <a:rPr lang="ar-EG" sz="1000" dirty="0">
                  <a:latin typeface="Arial" panose="020B0604020202020204" pitchFamily="34" charset="0"/>
                  <a:cs typeface="Arial" panose="020B0604020202020204" pitchFamily="34" charset="0"/>
                </a:rPr>
                <a:t>المزايا الرئيسية:</a:t>
              </a:r>
            </a:p>
            <a:p>
              <a:pPr marL="0" indent="0" algn="r" fontAlgn="base">
                <a:lnSpc>
                  <a:spcPct val="110000"/>
                </a:lnSpc>
                <a:buNone/>
              </a:pPr>
              <a:endParaRPr lang="ar-EG" sz="1000" dirty="0">
                <a:latin typeface="Arial" panose="020B0604020202020204" pitchFamily="34" charset="0"/>
                <a:cs typeface="Arial" panose="020B0604020202020204" pitchFamily="34" charset="0"/>
              </a:endParaRPr>
            </a:p>
            <a:p>
              <a:pPr marL="0" indent="0" algn="r" fontAlgn="base">
                <a:lnSpc>
                  <a:spcPct val="110000"/>
                </a:lnSpc>
                <a:buNone/>
              </a:pPr>
              <a:r>
                <a:rPr lang="ar-EG" sz="1000" dirty="0">
                  <a:latin typeface="Arial" panose="020B0604020202020204" pitchFamily="34" charset="0"/>
                  <a:cs typeface="Arial" panose="020B0604020202020204" pitchFamily="34" charset="0"/>
                </a:rPr>
                <a:t>✓ تراكم رأس المال لدفع مبلغ مستثمر في حالة تقاعد الموظف أو استقالته</a:t>
              </a:r>
            </a:p>
            <a:p>
              <a:pPr marL="0" indent="0" algn="r" fontAlgn="base">
                <a:lnSpc>
                  <a:spcPct val="110000"/>
                </a:lnSpc>
                <a:buNone/>
              </a:pPr>
              <a:r>
                <a:rPr lang="ar-EG" sz="1000" dirty="0">
                  <a:latin typeface="Arial" panose="020B0604020202020204" pitchFamily="34" charset="0"/>
                  <a:cs typeface="Arial" panose="020B0604020202020204" pitchFamily="34" charset="0"/>
                </a:rPr>
                <a:t>✓ الحفاظ على رأس المال المستثمر لتوفير عائد كافي لحماية موظفيك من آثار التضخم</a:t>
              </a:r>
            </a:p>
            <a:p>
              <a:pPr marL="0" indent="0" algn="r" fontAlgn="base">
                <a:lnSpc>
                  <a:spcPct val="110000"/>
                </a:lnSpc>
                <a:buNone/>
              </a:pPr>
              <a:r>
                <a:rPr lang="ar-EG" sz="1000" dirty="0">
                  <a:latin typeface="Arial" panose="020B0604020202020204" pitchFamily="34" charset="0"/>
                  <a:cs typeface="Arial" panose="020B0604020202020204" pitchFamily="34" charset="0"/>
                </a:rPr>
                <a:t>✓ خدمة ممتازة لإدارة الاستثمارات الخاصة بشركتك</a:t>
              </a:r>
            </a:p>
            <a:p>
              <a:pPr marL="0" indent="0" algn="r" fontAlgn="base">
                <a:lnSpc>
                  <a:spcPct val="110000"/>
                </a:lnSpc>
                <a:buNone/>
              </a:pPr>
              <a:r>
                <a:rPr lang="ar-EG" sz="1000" dirty="0">
                  <a:latin typeface="Arial" panose="020B0604020202020204" pitchFamily="34" charset="0"/>
                  <a:cs typeface="Arial" panose="020B0604020202020204" pitchFamily="34" charset="0"/>
                </a:rPr>
                <a:t>✓ إعفاء ضريبي لك كصاحب عمل</a:t>
              </a:r>
            </a:p>
            <a:p>
              <a:pPr marL="0" indent="0" algn="r" fontAlgn="base">
                <a:lnSpc>
                  <a:spcPct val="110000"/>
                </a:lnSpc>
                <a:buNone/>
              </a:pPr>
              <a:r>
                <a:rPr lang="ar-EG" sz="1000" dirty="0">
                  <a:latin typeface="Arial" panose="020B0604020202020204" pitchFamily="34" charset="0"/>
                  <a:cs typeface="Arial" panose="020B0604020202020204" pitchFamily="34" charset="0"/>
                </a:rPr>
                <a:t>✓ إمكانية تقسيم المساهمة بينك وبين الموظف</a:t>
              </a:r>
            </a:p>
            <a:p>
              <a:pPr marL="0" indent="0" algn="r" fontAlgn="base">
                <a:lnSpc>
                  <a:spcPct val="110000"/>
                </a:lnSpc>
                <a:buNone/>
              </a:pPr>
              <a:r>
                <a:rPr lang="ar-EG" sz="1000" dirty="0">
                  <a:latin typeface="Arial" panose="020B0604020202020204" pitchFamily="34" charset="0"/>
                  <a:cs typeface="Arial" panose="020B0604020202020204" pitchFamily="34" charset="0"/>
                </a:rPr>
                <a:t>✓ المرونة لزيادة مبلغ قسط واحد في أي وقت</a:t>
              </a:r>
            </a:p>
            <a:p>
              <a:pPr marL="0" indent="0" algn="r" fontAlgn="base">
                <a:lnSpc>
                  <a:spcPct val="110000"/>
                </a:lnSpc>
                <a:buNone/>
              </a:pPr>
              <a:r>
                <a:rPr lang="ar-EG" sz="1000" dirty="0">
                  <a:latin typeface="Arial" panose="020B0604020202020204" pitchFamily="34" charset="0"/>
                  <a:cs typeface="Arial" panose="020B0604020202020204" pitchFamily="34" charset="0"/>
                </a:rPr>
                <a:t>✓ المرونة في تصنيف موظفيك إلى فئات مختلفة</a:t>
              </a:r>
              <a:endParaRPr lang="en-US" sz="1000"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49FF3AE2-A368-0313-5C4A-A344E2C20ADB}"/>
                </a:ext>
              </a:extLst>
            </p:cNvPr>
            <p:cNvSpPr txBox="1"/>
            <p:nvPr/>
          </p:nvSpPr>
          <p:spPr>
            <a:xfrm>
              <a:off x="6495311" y="2344770"/>
              <a:ext cx="2592000" cy="4688463"/>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التأمين الجماعي على الحياة</a:t>
              </a:r>
              <a:endParaRPr lang="en-US" sz="100" b="1" dirty="0">
                <a:solidFill>
                  <a:srgbClr val="2425AA"/>
                </a:solidFill>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خطة مصممة لتوفير أفضل الحلول لأصحاب العمل، كي تستطيع حماية موظفيك وعائلاتهم في الحالات المؤسفة؛ ودعمهم لتخطي تلك الفترة الصعبة وما يصاحبها من أعباء مادية.</a:t>
              </a:r>
              <a:endParaRPr lang="en-US" sz="1000" dirty="0">
                <a:latin typeface="Arial" panose="020B0604020202020204" pitchFamily="34" charset="0"/>
                <a:cs typeface="Arial" panose="020B0604020202020204" pitchFamily="34" charset="0"/>
              </a:endParaRPr>
            </a:p>
            <a:p>
              <a:pPr algn="r" fontAlgn="base">
                <a:lnSpc>
                  <a:spcPct val="90000"/>
                </a:lnSpc>
                <a:spcBef>
                  <a:spcPts val="1000"/>
                </a:spcBef>
              </a:pPr>
              <a:endParaRPr lang="ar-EG" sz="1000" dirty="0">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المزايا الرئيسيه:</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التغطية حتى عمر 65 تشمل جميع المزايا، و70 عامًا لتغطية الـتأمين على الحياة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الأمراض الخطيرة، حيث سيحصل المؤمن عليه على دفعة مالية مقدمة في حالة وجود أمراض معينة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مرونة في اختيارات الدفع وعدد المطالبات المقدمة سنوياً</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مزايا إضافية: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العجز الكلي الدائم نتيجة لإصابة أو حادث أو مرض، حيث يتم دفع المبلغ المؤمن المتفق عليه للموظف الذي مازال في الخدمة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العجز الجزئي الدائم نتيجة حادث أو مرض، حيث يتم دفع المبلغ المؤمن المتفق عليه للموظف الذي مازال في الخدمة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التأمين ضد الوفاة بحادث حيث يتم دفع ضعف مبلغ التأمين في حالة الوفاة الناجمة عن حادث للموظف في الخدمة</a:t>
              </a:r>
            </a:p>
            <a:p>
              <a:pPr fontAlgn="base">
                <a:lnSpc>
                  <a:spcPct val="90000"/>
                </a:lnSpc>
                <a:spcBef>
                  <a:spcPts val="1000"/>
                </a:spcBef>
              </a:pPr>
              <a:endParaRPr lang="ar-EG" sz="1000"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02179FF5-B2B4-9531-F958-429941CE645B}"/>
                </a:ext>
              </a:extLst>
            </p:cNvPr>
            <p:cNvSpPr txBox="1"/>
            <p:nvPr/>
          </p:nvSpPr>
          <p:spPr>
            <a:xfrm>
              <a:off x="9226213" y="2344770"/>
              <a:ext cx="2592000" cy="3472746"/>
            </a:xfrm>
            <a:prstGeom prst="rect">
              <a:avLst/>
            </a:prstGeom>
            <a:noFill/>
          </p:spPr>
          <p:txBody>
            <a:bodyPr wrap="square">
              <a:spAutoFit/>
            </a:bodyPr>
            <a:lstStyle/>
            <a:p>
              <a:pPr marL="285750" indent="-285750" algn="r" rtl="1" fontAlgn="base">
                <a:lnSpc>
                  <a:spcPct val="90000"/>
                </a:lnSpc>
                <a:spcBef>
                  <a:spcPts val="1000"/>
                </a:spcBef>
                <a:buFont typeface="Arial" panose="020B0604020202020204" pitchFamily="34" charset="0"/>
                <a:buChar char="•"/>
              </a:pPr>
              <a:r>
                <a:rPr lang="ar-EG" sz="1000" b="1" dirty="0">
                  <a:solidFill>
                    <a:srgbClr val="2425AA"/>
                  </a:solidFill>
                  <a:latin typeface="Arial" panose="020B0604020202020204" pitchFamily="34" charset="0"/>
                  <a:cs typeface="Arial" panose="020B0604020202020204" pitchFamily="34" charset="0"/>
                </a:rPr>
                <a:t>التأمين على الحياة (ائتمان)</a:t>
              </a:r>
              <a:endParaRPr lang="en-US" sz="100" b="1" dirty="0">
                <a:solidFill>
                  <a:srgbClr val="2425AA"/>
                </a:solidFill>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خطة مصممة لمؤسسات الإقراض للحد من المخاطر التي تتعرض لها من خلال تأمين حياة العملاء المسجلين في جميع أنواع القروض</a:t>
              </a:r>
            </a:p>
            <a:p>
              <a:pPr algn="r" fontAlgn="base">
                <a:lnSpc>
                  <a:spcPct val="90000"/>
                </a:lnSpc>
                <a:spcBef>
                  <a:spcPts val="1000"/>
                </a:spcBef>
              </a:pPr>
              <a:endParaRPr lang="ar-EG" sz="1000" dirty="0">
                <a:latin typeface="Arial" panose="020B0604020202020204" pitchFamily="34" charset="0"/>
                <a:cs typeface="Arial" panose="020B0604020202020204" pitchFamily="34" charset="0"/>
              </a:endParaRPr>
            </a:p>
            <a:p>
              <a:pPr algn="r" fontAlgn="base">
                <a:lnSpc>
                  <a:spcPct val="90000"/>
                </a:lnSpc>
                <a:spcBef>
                  <a:spcPts val="1000"/>
                </a:spcBef>
              </a:pPr>
              <a:r>
                <a:rPr lang="ar-EG" sz="1000" dirty="0">
                  <a:latin typeface="Arial" panose="020B0604020202020204" pitchFamily="34" charset="0"/>
                  <a:cs typeface="Arial" panose="020B0604020202020204" pitchFamily="34" charset="0"/>
                </a:rPr>
                <a:t>المزايا الرئيسية: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التغطية حتى عمر 65 تشمل جميع المزايا، و70 عامًا لتغطية الـتأمين على الحياة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تغطية الأمراض الحرجة التي قد تصيب العميل المؤمن عليه؛ جراحة الشريان التاجي، النوبة القلبية، السرطان، الفشل الكلوي، زرع الأعضاء الرئيسية والحوادث الدماغية (السكتة الدماغية)</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في حالة العجز الكلي أو الجزئي الدائم لعميلك، يتم دفع مبلغ التأمين المتفق عليه ليوفي جميع التزاماته المادية تجاه شركتك</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متطلبات اكتتاب مرنة لتناسب احتياجاتك</a:t>
              </a:r>
            </a:p>
            <a:p>
              <a:pPr algn="r" fontAlgn="base">
                <a:lnSpc>
                  <a:spcPct val="90000"/>
                </a:lnSpc>
                <a:spcBef>
                  <a:spcPts val="1000"/>
                </a:spcBef>
              </a:pPr>
              <a:r>
                <a:rPr lang="ar-EG" sz="1000" dirty="0">
                  <a:latin typeface="Arial" panose="020B0604020202020204" pitchFamily="34" charset="0"/>
                  <a:cs typeface="Arial" panose="020B0604020202020204" pitchFamily="34" charset="0"/>
                </a:rPr>
                <a:t>✓ مرونة في اختيارات الدفع وعدد المطالبات المقدمة سنوياً</a:t>
              </a:r>
              <a:endParaRPr lang="en-US" sz="1000"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B1CE68BA-FCCF-0529-E634-FAFCF970E68D}"/>
                </a:ext>
              </a:extLst>
            </p:cNvPr>
            <p:cNvSpPr/>
            <p:nvPr/>
          </p:nvSpPr>
          <p:spPr>
            <a:xfrm>
              <a:off x="3639842" y="2243572"/>
              <a:ext cx="8208104" cy="4459069"/>
            </a:xfrm>
            <a:prstGeom prst="rect">
              <a:avLst/>
            </a:prstGeom>
            <a:noFill/>
            <a:ln>
              <a:solidFill>
                <a:srgbClr val="2425A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5728067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TotalTime>
  <Words>2115</Words>
  <Application>Microsoft Office PowerPoint</Application>
  <PresentationFormat>Widescreen</PresentationFormat>
  <Paragraphs>191</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inherit</vt:lpstr>
      <vt:lpstr>SourceSansPro Regular</vt:lpstr>
      <vt:lpstr>Office Theme</vt:lpstr>
      <vt:lpstr>جميع احتياجاتك التأمينية من أكسا</vt:lpstr>
      <vt:lpstr>PowerPoint Presentation</vt:lpstr>
      <vt:lpstr>PowerPoint Presentation</vt:lpstr>
      <vt:lpstr>PowerPoint Presentation</vt:lpstr>
      <vt:lpstr>PowerPoint Presentation</vt:lpstr>
    </vt:vector>
  </TitlesOfParts>
  <Company>AXA EGYPT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جميع احتياجاتك التأمينية من أكسا</dc:title>
  <dc:creator>ALAA Yara</dc:creator>
  <cp:lastModifiedBy>ALAA Yara</cp:lastModifiedBy>
  <cp:revision>1</cp:revision>
  <dcterms:created xsi:type="dcterms:W3CDTF">2024-05-07T09:17:08Z</dcterms:created>
  <dcterms:modified xsi:type="dcterms:W3CDTF">2024-05-07T11:03:23Z</dcterms:modified>
</cp:coreProperties>
</file>